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307" r:id="rId5"/>
    <p:sldId id="257" r:id="rId6"/>
    <p:sldId id="309" r:id="rId7"/>
    <p:sldId id="310" r:id="rId8"/>
    <p:sldId id="311" r:id="rId9"/>
    <p:sldId id="312" r:id="rId10"/>
    <p:sldId id="314" r:id="rId11"/>
    <p:sldId id="316" r:id="rId12"/>
    <p:sldId id="365" r:id="rId13"/>
    <p:sldId id="327" r:id="rId14"/>
    <p:sldId id="317" r:id="rId15"/>
    <p:sldId id="320" r:id="rId16"/>
    <p:sldId id="328" r:id="rId17"/>
    <p:sldId id="329" r:id="rId18"/>
    <p:sldId id="330" r:id="rId19"/>
    <p:sldId id="332" r:id="rId20"/>
    <p:sldId id="364" r:id="rId21"/>
    <p:sldId id="363" r:id="rId22"/>
    <p:sldId id="333" r:id="rId23"/>
    <p:sldId id="344" r:id="rId24"/>
    <p:sldId id="346" r:id="rId25"/>
    <p:sldId id="347" r:id="rId26"/>
    <p:sldId id="350" r:id="rId27"/>
    <p:sldId id="334" r:id="rId28"/>
    <p:sldId id="345" r:id="rId29"/>
    <p:sldId id="348" r:id="rId30"/>
    <p:sldId id="349" r:id="rId31"/>
    <p:sldId id="359" r:id="rId32"/>
    <p:sldId id="358" r:id="rId33"/>
    <p:sldId id="360" r:id="rId34"/>
    <p:sldId id="361" r:id="rId35"/>
    <p:sldId id="339" r:id="rId36"/>
    <p:sldId id="324" r:id="rId37"/>
    <p:sldId id="367" r:id="rId38"/>
    <p:sldId id="326" r:id="rId39"/>
    <p:sldId id="368" r:id="rId40"/>
    <p:sldId id="362" r:id="rId41"/>
    <p:sldId id="351" r:id="rId42"/>
    <p:sldId id="340" r:id="rId43"/>
    <p:sldId id="341" r:id="rId44"/>
    <p:sldId id="355" r:id="rId45"/>
    <p:sldId id="356" r:id="rId46"/>
    <p:sldId id="352" r:id="rId47"/>
    <p:sldId id="353" r:id="rId48"/>
    <p:sldId id="354" r:id="rId49"/>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a Verma" initials="AV" lastIdx="9" clrIdx="0">
    <p:extLst/>
  </p:cmAuthor>
  <p:cmAuthor id="2" name="Ankita Verma" initials="AV [2]" lastIdx="1" clrIdx="1">
    <p:extLst/>
  </p:cmAuthor>
  <p:cmAuthor id="3" name="Dongping Jing" initials="DJ" lastIdx="1" clrIdx="2">
    <p:extLst/>
  </p:cmAuthor>
  <p:cmAuthor id="4" name="Dongping Jing" initials="DJ [2]" lastIdx="1" clrIdx="3">
    <p:extLst/>
  </p:cmAuthor>
  <p:cmAuthor id="5" name="Dongping Jing" initials="DJ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986"/>
  </p:normalViewPr>
  <p:slideViewPr>
    <p:cSldViewPr snapToGrid="0">
      <p:cViewPr>
        <p:scale>
          <a:sx n="93" d="100"/>
          <a:sy n="93" d="100"/>
        </p:scale>
        <p:origin x="1784" y="728"/>
      </p:cViewPr>
      <p:guideLst>
        <p:guide pos="3840"/>
        <p:guide orient="horz" pos="2160"/>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6B7BD-21EA-F040-AE33-5FFAA98F06C3}"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en-US"/>
        </a:p>
      </dgm:t>
    </dgm:pt>
    <dgm:pt modelId="{E7FBC5F3-34B6-D84D-AE2C-6723297969E1}">
      <dgm:prSet phldrT="[Text]" custT="1"/>
      <dgm:spPr/>
      <dgm:t>
        <a:bodyPr/>
        <a:lstStyle/>
        <a:p>
          <a:r>
            <a:rPr lang="en-US" sz="1600" b="1" dirty="0" smtClean="0"/>
            <a:t>Data Collection</a:t>
          </a:r>
        </a:p>
      </dgm:t>
    </dgm:pt>
    <dgm:pt modelId="{AC429651-5321-3E49-BC2A-C9AC41F37D11}" type="parTrans" cxnId="{C21E9F91-9362-C44A-AA5B-B17C6EE3968D}">
      <dgm:prSet/>
      <dgm:spPr/>
      <dgm:t>
        <a:bodyPr/>
        <a:lstStyle/>
        <a:p>
          <a:endParaRPr lang="en-US" sz="1400"/>
        </a:p>
      </dgm:t>
    </dgm:pt>
    <dgm:pt modelId="{ED407000-F79F-164D-8811-CA655E60D289}" type="sibTrans" cxnId="{C21E9F91-9362-C44A-AA5B-B17C6EE3968D}">
      <dgm:prSet/>
      <dgm:spPr/>
      <dgm:t>
        <a:bodyPr/>
        <a:lstStyle/>
        <a:p>
          <a:endParaRPr lang="en-US" sz="1400"/>
        </a:p>
      </dgm:t>
    </dgm:pt>
    <dgm:pt modelId="{B28ED6D4-1320-1B43-A7BB-8566C0AE6C62}">
      <dgm:prSet phldrT="[Text]" custT="1"/>
      <dgm:spPr/>
      <dgm:t>
        <a:bodyPr/>
        <a:lstStyle/>
        <a:p>
          <a:r>
            <a:rPr lang="en-US" sz="1600" b="1" dirty="0" smtClean="0"/>
            <a:t>Data Cleanup/ Transformation</a:t>
          </a:r>
          <a:endParaRPr lang="en-US" sz="1600" b="1" dirty="0"/>
        </a:p>
      </dgm:t>
    </dgm:pt>
    <dgm:pt modelId="{F8E43F68-3E51-7049-BD11-548C3789F6E1}" type="parTrans" cxnId="{75BBFFE6-952E-3346-BD3B-30C408124E1E}">
      <dgm:prSet/>
      <dgm:spPr/>
      <dgm:t>
        <a:bodyPr/>
        <a:lstStyle/>
        <a:p>
          <a:endParaRPr lang="en-US" sz="1400"/>
        </a:p>
      </dgm:t>
    </dgm:pt>
    <dgm:pt modelId="{20120585-C853-0E48-A394-BA720730782D}" type="sibTrans" cxnId="{75BBFFE6-952E-3346-BD3B-30C408124E1E}">
      <dgm:prSet/>
      <dgm:spPr/>
      <dgm:t>
        <a:bodyPr/>
        <a:lstStyle/>
        <a:p>
          <a:endParaRPr lang="en-US" sz="1400"/>
        </a:p>
      </dgm:t>
    </dgm:pt>
    <dgm:pt modelId="{61035F1B-2337-274C-93B2-1541F2E7F574}">
      <dgm:prSet phldrT="[Text]" custT="1"/>
      <dgm:spPr/>
      <dgm:t>
        <a:bodyPr/>
        <a:lstStyle/>
        <a:p>
          <a:r>
            <a:rPr lang="en-US" sz="1600" b="1" dirty="0" smtClean="0"/>
            <a:t>Normalization</a:t>
          </a:r>
          <a:endParaRPr lang="en-US" sz="1600" b="1" dirty="0"/>
        </a:p>
      </dgm:t>
    </dgm:pt>
    <dgm:pt modelId="{3A99B092-4EEA-5B4F-ADF1-C8FB0153AA31}" type="parTrans" cxnId="{27B44C82-253D-B24A-9148-708D8720FCFE}">
      <dgm:prSet/>
      <dgm:spPr/>
      <dgm:t>
        <a:bodyPr/>
        <a:lstStyle/>
        <a:p>
          <a:endParaRPr lang="en-US" sz="1400"/>
        </a:p>
      </dgm:t>
    </dgm:pt>
    <dgm:pt modelId="{76AD757A-B97D-B041-AE81-673F5DE1C1AF}" type="sibTrans" cxnId="{27B44C82-253D-B24A-9148-708D8720FCFE}">
      <dgm:prSet/>
      <dgm:spPr/>
      <dgm:t>
        <a:bodyPr/>
        <a:lstStyle/>
        <a:p>
          <a:endParaRPr lang="en-US" sz="1400"/>
        </a:p>
      </dgm:t>
    </dgm:pt>
    <dgm:pt modelId="{9667494F-4D46-3544-8064-CE6790861939}">
      <dgm:prSet phldrT="[Text]" custT="1"/>
      <dgm:spPr/>
      <dgm:t>
        <a:bodyPr/>
        <a:lstStyle/>
        <a:p>
          <a:r>
            <a:rPr lang="en-US" sz="1600" b="1" dirty="0" smtClean="0"/>
            <a:t>Data Design (ERD)</a:t>
          </a:r>
          <a:endParaRPr lang="en-US" sz="1600" b="1" dirty="0"/>
        </a:p>
      </dgm:t>
    </dgm:pt>
    <dgm:pt modelId="{AFC23BB2-2FC4-154C-AB9C-0D35C5930D72}" type="parTrans" cxnId="{0451878F-6B04-EE4F-A65C-A826FC5A020B}">
      <dgm:prSet/>
      <dgm:spPr/>
      <dgm:t>
        <a:bodyPr/>
        <a:lstStyle/>
        <a:p>
          <a:endParaRPr lang="en-US" sz="1400"/>
        </a:p>
      </dgm:t>
    </dgm:pt>
    <dgm:pt modelId="{79F107F2-850A-E445-A627-786FE34348A0}" type="sibTrans" cxnId="{0451878F-6B04-EE4F-A65C-A826FC5A020B}">
      <dgm:prSet/>
      <dgm:spPr/>
      <dgm:t>
        <a:bodyPr/>
        <a:lstStyle/>
        <a:p>
          <a:endParaRPr lang="en-US" sz="1400"/>
        </a:p>
      </dgm:t>
    </dgm:pt>
    <dgm:pt modelId="{4E75C32F-855D-184F-9EAA-C5CDE5F48194}">
      <dgm:prSet phldrT="[Text]" custT="1"/>
      <dgm:spPr/>
      <dgm:t>
        <a:bodyPr/>
        <a:lstStyle/>
        <a:p>
          <a:r>
            <a:rPr lang="en-US" sz="1600" b="1" dirty="0" smtClean="0"/>
            <a:t>Data Loading</a:t>
          </a:r>
          <a:endParaRPr lang="en-US" sz="1600" b="1" dirty="0"/>
        </a:p>
      </dgm:t>
    </dgm:pt>
    <dgm:pt modelId="{8F1FFEF0-CECC-9841-863D-31FA4D18D344}" type="parTrans" cxnId="{C71B4935-F1B5-9A45-ACA7-D2CA084C138E}">
      <dgm:prSet/>
      <dgm:spPr/>
      <dgm:t>
        <a:bodyPr/>
        <a:lstStyle/>
        <a:p>
          <a:endParaRPr lang="en-US" sz="1400"/>
        </a:p>
      </dgm:t>
    </dgm:pt>
    <dgm:pt modelId="{91996ED0-0F0F-E348-96F0-7144F0F66F0D}" type="sibTrans" cxnId="{C71B4935-F1B5-9A45-ACA7-D2CA084C138E}">
      <dgm:prSet/>
      <dgm:spPr/>
      <dgm:t>
        <a:bodyPr/>
        <a:lstStyle/>
        <a:p>
          <a:endParaRPr lang="en-US" sz="1400"/>
        </a:p>
      </dgm:t>
    </dgm:pt>
    <dgm:pt modelId="{4C6D8EC7-B652-1343-8046-996BFC1B36E4}">
      <dgm:prSet phldrT="[Text]" custT="1"/>
      <dgm:spPr/>
      <dgm:t>
        <a:bodyPr/>
        <a:lstStyle/>
        <a:p>
          <a:r>
            <a:rPr lang="en-US" sz="1600" b="1" dirty="0" smtClean="0"/>
            <a:t>Data Analysis</a:t>
          </a:r>
          <a:endParaRPr lang="en-US" sz="1600" b="1" dirty="0"/>
        </a:p>
      </dgm:t>
    </dgm:pt>
    <dgm:pt modelId="{C3D3C33C-9F4A-354D-B06F-84261C477808}" type="parTrans" cxnId="{4FC84157-D89B-7247-AC1D-A5145CE33A48}">
      <dgm:prSet/>
      <dgm:spPr/>
      <dgm:t>
        <a:bodyPr/>
        <a:lstStyle/>
        <a:p>
          <a:endParaRPr lang="en-US" sz="1400"/>
        </a:p>
      </dgm:t>
    </dgm:pt>
    <dgm:pt modelId="{8BB7DB45-BF53-6E4D-BCB6-D049866ED418}" type="sibTrans" cxnId="{4FC84157-D89B-7247-AC1D-A5145CE33A48}">
      <dgm:prSet/>
      <dgm:spPr/>
      <dgm:t>
        <a:bodyPr/>
        <a:lstStyle/>
        <a:p>
          <a:endParaRPr lang="en-US" sz="1400"/>
        </a:p>
      </dgm:t>
    </dgm:pt>
    <dgm:pt modelId="{CD0023D9-A7DA-4647-816B-BCEA8270C08D}">
      <dgm:prSet phldrT="[Text]" custT="1"/>
      <dgm:spPr/>
      <dgm:t>
        <a:bodyPr/>
        <a:lstStyle/>
        <a:p>
          <a:r>
            <a:rPr lang="en-US" sz="1600" b="1" dirty="0" smtClean="0"/>
            <a:t>Data Visualization</a:t>
          </a:r>
          <a:endParaRPr lang="en-US" sz="1600" b="1" dirty="0"/>
        </a:p>
      </dgm:t>
    </dgm:pt>
    <dgm:pt modelId="{7235E98D-13E2-8041-8A39-93F0DE4EDF38}" type="parTrans" cxnId="{424D36E5-2272-4649-AB92-A9AA22985DDF}">
      <dgm:prSet/>
      <dgm:spPr/>
      <dgm:t>
        <a:bodyPr/>
        <a:lstStyle/>
        <a:p>
          <a:endParaRPr lang="en-US" sz="1400"/>
        </a:p>
      </dgm:t>
    </dgm:pt>
    <dgm:pt modelId="{9D9753CC-29D8-6A4C-AC1C-C1D214CC4628}" type="sibTrans" cxnId="{424D36E5-2272-4649-AB92-A9AA22985DDF}">
      <dgm:prSet/>
      <dgm:spPr/>
      <dgm:t>
        <a:bodyPr/>
        <a:lstStyle/>
        <a:p>
          <a:endParaRPr lang="en-US" sz="1400"/>
        </a:p>
      </dgm:t>
    </dgm:pt>
    <dgm:pt modelId="{4FE0FF8E-C152-8E43-A7C8-B644C32B788B}" type="pres">
      <dgm:prSet presAssocID="{B496B7BD-21EA-F040-AE33-5FFAA98F06C3}" presName="rootnode" presStyleCnt="0">
        <dgm:presLayoutVars>
          <dgm:chMax/>
          <dgm:chPref/>
          <dgm:dir/>
          <dgm:animLvl val="lvl"/>
        </dgm:presLayoutVars>
      </dgm:prSet>
      <dgm:spPr/>
      <dgm:t>
        <a:bodyPr/>
        <a:lstStyle/>
        <a:p>
          <a:endParaRPr lang="en-US"/>
        </a:p>
      </dgm:t>
    </dgm:pt>
    <dgm:pt modelId="{59058351-17C9-E041-9EDB-B3072697E0D4}" type="pres">
      <dgm:prSet presAssocID="{E7FBC5F3-34B6-D84D-AE2C-6723297969E1}" presName="composite" presStyleCnt="0"/>
      <dgm:spPr/>
    </dgm:pt>
    <dgm:pt modelId="{BAC81D1C-C9DA-334A-A429-3452F3680C52}" type="pres">
      <dgm:prSet presAssocID="{E7FBC5F3-34B6-D84D-AE2C-6723297969E1}" presName="LShape" presStyleLbl="alignNode1" presStyleIdx="0" presStyleCnt="13"/>
      <dgm:spPr/>
    </dgm:pt>
    <dgm:pt modelId="{895E6837-73EC-F34D-9B48-76BBE25D4B9B}" type="pres">
      <dgm:prSet presAssocID="{E7FBC5F3-34B6-D84D-AE2C-6723297969E1}" presName="ParentText" presStyleLbl="revTx" presStyleIdx="0" presStyleCnt="7">
        <dgm:presLayoutVars>
          <dgm:chMax val="0"/>
          <dgm:chPref val="0"/>
          <dgm:bulletEnabled val="1"/>
        </dgm:presLayoutVars>
      </dgm:prSet>
      <dgm:spPr/>
      <dgm:t>
        <a:bodyPr/>
        <a:lstStyle/>
        <a:p>
          <a:endParaRPr lang="en-US"/>
        </a:p>
      </dgm:t>
    </dgm:pt>
    <dgm:pt modelId="{ADE1F850-5026-AE44-8648-BDC51E2842DD}" type="pres">
      <dgm:prSet presAssocID="{E7FBC5F3-34B6-D84D-AE2C-6723297969E1}" presName="Triangle" presStyleLbl="alignNode1" presStyleIdx="1" presStyleCnt="13"/>
      <dgm:spPr/>
    </dgm:pt>
    <dgm:pt modelId="{1313C7F9-36CA-2C43-A192-19E947AF622D}" type="pres">
      <dgm:prSet presAssocID="{ED407000-F79F-164D-8811-CA655E60D289}" presName="sibTrans" presStyleCnt="0"/>
      <dgm:spPr/>
    </dgm:pt>
    <dgm:pt modelId="{9E68A043-3008-314A-B215-080F3BC32DA2}" type="pres">
      <dgm:prSet presAssocID="{ED407000-F79F-164D-8811-CA655E60D289}" presName="space" presStyleCnt="0"/>
      <dgm:spPr/>
    </dgm:pt>
    <dgm:pt modelId="{67C07DF3-C85C-E148-931D-25B943E2CECC}" type="pres">
      <dgm:prSet presAssocID="{B28ED6D4-1320-1B43-A7BB-8566C0AE6C62}" presName="composite" presStyleCnt="0"/>
      <dgm:spPr/>
    </dgm:pt>
    <dgm:pt modelId="{22C95345-A16F-5E46-B75B-93B01B9EC7CD}" type="pres">
      <dgm:prSet presAssocID="{B28ED6D4-1320-1B43-A7BB-8566C0AE6C62}" presName="LShape" presStyleLbl="alignNode1" presStyleIdx="2" presStyleCnt="13" custLinFactNeighborX="-10879"/>
      <dgm:spPr/>
    </dgm:pt>
    <dgm:pt modelId="{B221B60F-1026-B14A-BD3C-940E4C988BA1}" type="pres">
      <dgm:prSet presAssocID="{B28ED6D4-1320-1B43-A7BB-8566C0AE6C62}" presName="ParentText" presStyleLbl="revTx" presStyleIdx="1" presStyleCnt="7" custScaleX="142367" custLinFactNeighborX="10245" custLinFactNeighborY="2558">
        <dgm:presLayoutVars>
          <dgm:chMax val="0"/>
          <dgm:chPref val="0"/>
          <dgm:bulletEnabled val="1"/>
        </dgm:presLayoutVars>
      </dgm:prSet>
      <dgm:spPr/>
      <dgm:t>
        <a:bodyPr/>
        <a:lstStyle/>
        <a:p>
          <a:endParaRPr lang="en-US"/>
        </a:p>
      </dgm:t>
    </dgm:pt>
    <dgm:pt modelId="{CDAF410D-2492-6F41-B345-D4C92E59D301}" type="pres">
      <dgm:prSet presAssocID="{B28ED6D4-1320-1B43-A7BB-8566C0AE6C62}" presName="Triangle" presStyleLbl="alignNode1" presStyleIdx="3" presStyleCnt="13" custLinFactNeighborX="-63844"/>
      <dgm:spPr/>
    </dgm:pt>
    <dgm:pt modelId="{BC78A2F2-C0A4-6848-BFF3-BE3B5B2177B8}" type="pres">
      <dgm:prSet presAssocID="{20120585-C853-0E48-A394-BA720730782D}" presName="sibTrans" presStyleCnt="0"/>
      <dgm:spPr/>
    </dgm:pt>
    <dgm:pt modelId="{91AAEE63-EDE8-D74C-BDE7-969A2DFCECBE}" type="pres">
      <dgm:prSet presAssocID="{20120585-C853-0E48-A394-BA720730782D}" presName="space" presStyleCnt="0"/>
      <dgm:spPr/>
    </dgm:pt>
    <dgm:pt modelId="{7D1EC49F-D800-9F4B-9A67-FE6C6B2CE758}" type="pres">
      <dgm:prSet presAssocID="{61035F1B-2337-274C-93B2-1541F2E7F574}" presName="composite" presStyleCnt="0"/>
      <dgm:spPr/>
    </dgm:pt>
    <dgm:pt modelId="{23581334-05F1-E644-9ABF-625FAA373A1B}" type="pres">
      <dgm:prSet presAssocID="{61035F1B-2337-274C-93B2-1541F2E7F574}" presName="LShape" presStyleLbl="alignNode1" presStyleIdx="4" presStyleCnt="13" custLinFactNeighborX="-989"/>
      <dgm:spPr/>
    </dgm:pt>
    <dgm:pt modelId="{63D7ABFC-54AE-1C43-8AE4-C9203120CD70}" type="pres">
      <dgm:prSet presAssocID="{61035F1B-2337-274C-93B2-1541F2E7F574}" presName="ParentText" presStyleLbl="revTx" presStyleIdx="2" presStyleCnt="7" custScaleX="119624" custLinFactNeighborX="5605">
        <dgm:presLayoutVars>
          <dgm:chMax val="0"/>
          <dgm:chPref val="0"/>
          <dgm:bulletEnabled val="1"/>
        </dgm:presLayoutVars>
      </dgm:prSet>
      <dgm:spPr/>
      <dgm:t>
        <a:bodyPr/>
        <a:lstStyle/>
        <a:p>
          <a:endParaRPr lang="en-US"/>
        </a:p>
      </dgm:t>
    </dgm:pt>
    <dgm:pt modelId="{D27B643D-BEBE-9446-B170-97DA6403FA15}" type="pres">
      <dgm:prSet presAssocID="{61035F1B-2337-274C-93B2-1541F2E7F574}" presName="Triangle" presStyleLbl="alignNode1" presStyleIdx="5" presStyleCnt="13" custLinFactNeighborX="-29020"/>
      <dgm:spPr/>
    </dgm:pt>
    <dgm:pt modelId="{D07CAAF0-EE72-8341-B34C-45869F201CE3}" type="pres">
      <dgm:prSet presAssocID="{76AD757A-B97D-B041-AE81-673F5DE1C1AF}" presName="sibTrans" presStyleCnt="0"/>
      <dgm:spPr/>
    </dgm:pt>
    <dgm:pt modelId="{8C858F07-8BBB-D541-92B0-AA06559886D2}" type="pres">
      <dgm:prSet presAssocID="{76AD757A-B97D-B041-AE81-673F5DE1C1AF}" presName="space" presStyleCnt="0"/>
      <dgm:spPr/>
    </dgm:pt>
    <dgm:pt modelId="{7E822D94-1955-C64B-8D3C-C253AF5D50C6}" type="pres">
      <dgm:prSet presAssocID="{9667494F-4D46-3544-8064-CE6790861939}" presName="composite" presStyleCnt="0"/>
      <dgm:spPr/>
    </dgm:pt>
    <dgm:pt modelId="{9044D0BC-7622-2240-B04F-A018975EA54C}" type="pres">
      <dgm:prSet presAssocID="{9667494F-4D46-3544-8064-CE6790861939}" presName="LShape" presStyleLbl="alignNode1" presStyleIdx="6" presStyleCnt="13"/>
      <dgm:spPr/>
    </dgm:pt>
    <dgm:pt modelId="{4321F895-1156-324B-A5DD-4F5415B18737}" type="pres">
      <dgm:prSet presAssocID="{9667494F-4D46-3544-8064-CE6790861939}" presName="ParentText" presStyleLbl="revTx" presStyleIdx="3" presStyleCnt="7">
        <dgm:presLayoutVars>
          <dgm:chMax val="0"/>
          <dgm:chPref val="0"/>
          <dgm:bulletEnabled val="1"/>
        </dgm:presLayoutVars>
      </dgm:prSet>
      <dgm:spPr/>
      <dgm:t>
        <a:bodyPr/>
        <a:lstStyle/>
        <a:p>
          <a:endParaRPr lang="en-US"/>
        </a:p>
      </dgm:t>
    </dgm:pt>
    <dgm:pt modelId="{73B2DE08-D0C1-5F4A-A001-68E8BE3D85B1}" type="pres">
      <dgm:prSet presAssocID="{9667494F-4D46-3544-8064-CE6790861939}" presName="Triangle" presStyleLbl="alignNode1" presStyleIdx="7" presStyleCnt="13"/>
      <dgm:spPr/>
    </dgm:pt>
    <dgm:pt modelId="{D500CF19-2DA3-0A4C-BEF6-09D1B3DB231D}" type="pres">
      <dgm:prSet presAssocID="{79F107F2-850A-E445-A627-786FE34348A0}" presName="sibTrans" presStyleCnt="0"/>
      <dgm:spPr/>
    </dgm:pt>
    <dgm:pt modelId="{1E29FBD4-1EA2-7F45-8C62-82959340AD37}" type="pres">
      <dgm:prSet presAssocID="{79F107F2-850A-E445-A627-786FE34348A0}" presName="space" presStyleCnt="0"/>
      <dgm:spPr/>
    </dgm:pt>
    <dgm:pt modelId="{F6878224-D4A1-7440-A264-08CEF62BD8CB}" type="pres">
      <dgm:prSet presAssocID="{4E75C32F-855D-184F-9EAA-C5CDE5F48194}" presName="composite" presStyleCnt="0"/>
      <dgm:spPr/>
    </dgm:pt>
    <dgm:pt modelId="{C1957535-CBCD-AA4C-B723-5EDBD0AC850C}" type="pres">
      <dgm:prSet presAssocID="{4E75C32F-855D-184F-9EAA-C5CDE5F48194}" presName="LShape" presStyleLbl="alignNode1" presStyleIdx="8" presStyleCnt="13"/>
      <dgm:spPr/>
    </dgm:pt>
    <dgm:pt modelId="{19E0CAD7-B6C1-6F46-97F6-D926F038FC5F}" type="pres">
      <dgm:prSet presAssocID="{4E75C32F-855D-184F-9EAA-C5CDE5F48194}" presName="ParentText" presStyleLbl="revTx" presStyleIdx="4" presStyleCnt="7">
        <dgm:presLayoutVars>
          <dgm:chMax val="0"/>
          <dgm:chPref val="0"/>
          <dgm:bulletEnabled val="1"/>
        </dgm:presLayoutVars>
      </dgm:prSet>
      <dgm:spPr/>
      <dgm:t>
        <a:bodyPr/>
        <a:lstStyle/>
        <a:p>
          <a:endParaRPr lang="en-US"/>
        </a:p>
      </dgm:t>
    </dgm:pt>
    <dgm:pt modelId="{F09BD4DF-C37F-BC4C-8BA4-100295780C8C}" type="pres">
      <dgm:prSet presAssocID="{4E75C32F-855D-184F-9EAA-C5CDE5F48194}" presName="Triangle" presStyleLbl="alignNode1" presStyleIdx="9" presStyleCnt="13"/>
      <dgm:spPr/>
    </dgm:pt>
    <dgm:pt modelId="{BFE8C2BB-78A8-F340-B6BD-EAA4627552D0}" type="pres">
      <dgm:prSet presAssocID="{91996ED0-0F0F-E348-96F0-7144F0F66F0D}" presName="sibTrans" presStyleCnt="0"/>
      <dgm:spPr/>
    </dgm:pt>
    <dgm:pt modelId="{39FFA87D-6F29-5A4F-86C7-E257BE3586C5}" type="pres">
      <dgm:prSet presAssocID="{91996ED0-0F0F-E348-96F0-7144F0F66F0D}" presName="space" presStyleCnt="0"/>
      <dgm:spPr/>
    </dgm:pt>
    <dgm:pt modelId="{CF52A455-B73A-F44D-B6C5-6BE72CF441D2}" type="pres">
      <dgm:prSet presAssocID="{4C6D8EC7-B652-1343-8046-996BFC1B36E4}" presName="composite" presStyleCnt="0"/>
      <dgm:spPr/>
    </dgm:pt>
    <dgm:pt modelId="{962982D8-A646-A849-B890-C8120A2F212D}" type="pres">
      <dgm:prSet presAssocID="{4C6D8EC7-B652-1343-8046-996BFC1B36E4}" presName="LShape" presStyleLbl="alignNode1" presStyleIdx="10" presStyleCnt="13"/>
      <dgm:spPr/>
    </dgm:pt>
    <dgm:pt modelId="{581A43CC-F64D-294A-B458-D937579EDAF4}" type="pres">
      <dgm:prSet presAssocID="{4C6D8EC7-B652-1343-8046-996BFC1B36E4}" presName="ParentText" presStyleLbl="revTx" presStyleIdx="5" presStyleCnt="7">
        <dgm:presLayoutVars>
          <dgm:chMax val="0"/>
          <dgm:chPref val="0"/>
          <dgm:bulletEnabled val="1"/>
        </dgm:presLayoutVars>
      </dgm:prSet>
      <dgm:spPr/>
      <dgm:t>
        <a:bodyPr/>
        <a:lstStyle/>
        <a:p>
          <a:endParaRPr lang="en-US"/>
        </a:p>
      </dgm:t>
    </dgm:pt>
    <dgm:pt modelId="{765442C6-9156-464A-A31C-DFDDB75DEA52}" type="pres">
      <dgm:prSet presAssocID="{4C6D8EC7-B652-1343-8046-996BFC1B36E4}" presName="Triangle" presStyleLbl="alignNode1" presStyleIdx="11" presStyleCnt="13"/>
      <dgm:spPr/>
    </dgm:pt>
    <dgm:pt modelId="{76723F84-0917-134F-80DB-984E1950DE8B}" type="pres">
      <dgm:prSet presAssocID="{8BB7DB45-BF53-6E4D-BCB6-D049866ED418}" presName="sibTrans" presStyleCnt="0"/>
      <dgm:spPr/>
    </dgm:pt>
    <dgm:pt modelId="{03E6EF81-BC71-DF4D-B004-3D0EDA9BE5CF}" type="pres">
      <dgm:prSet presAssocID="{8BB7DB45-BF53-6E4D-BCB6-D049866ED418}" presName="space" presStyleCnt="0"/>
      <dgm:spPr/>
    </dgm:pt>
    <dgm:pt modelId="{B7A8611A-5E54-904B-8796-AA308D486EA1}" type="pres">
      <dgm:prSet presAssocID="{CD0023D9-A7DA-4647-816B-BCEA8270C08D}" presName="composite" presStyleCnt="0"/>
      <dgm:spPr/>
    </dgm:pt>
    <dgm:pt modelId="{EE1E537E-7FE7-0345-B67E-70739B5B71FB}" type="pres">
      <dgm:prSet presAssocID="{CD0023D9-A7DA-4647-816B-BCEA8270C08D}" presName="LShape" presStyleLbl="alignNode1" presStyleIdx="12" presStyleCnt="13"/>
      <dgm:spPr/>
    </dgm:pt>
    <dgm:pt modelId="{FD6168B6-1B81-7F49-A74B-DB8B7D43492B}" type="pres">
      <dgm:prSet presAssocID="{CD0023D9-A7DA-4647-816B-BCEA8270C08D}" presName="ParentText" presStyleLbl="revTx" presStyleIdx="6" presStyleCnt="7" custScaleX="107200" custLinFactNeighborX="1363">
        <dgm:presLayoutVars>
          <dgm:chMax val="0"/>
          <dgm:chPref val="0"/>
          <dgm:bulletEnabled val="1"/>
        </dgm:presLayoutVars>
      </dgm:prSet>
      <dgm:spPr/>
      <dgm:t>
        <a:bodyPr/>
        <a:lstStyle/>
        <a:p>
          <a:endParaRPr lang="en-US"/>
        </a:p>
      </dgm:t>
    </dgm:pt>
  </dgm:ptLst>
  <dgm:cxnLst>
    <dgm:cxn modelId="{C21E9F91-9362-C44A-AA5B-B17C6EE3968D}" srcId="{B496B7BD-21EA-F040-AE33-5FFAA98F06C3}" destId="{E7FBC5F3-34B6-D84D-AE2C-6723297969E1}" srcOrd="0" destOrd="0" parTransId="{AC429651-5321-3E49-BC2A-C9AC41F37D11}" sibTransId="{ED407000-F79F-164D-8811-CA655E60D289}"/>
    <dgm:cxn modelId="{424D36E5-2272-4649-AB92-A9AA22985DDF}" srcId="{B496B7BD-21EA-F040-AE33-5FFAA98F06C3}" destId="{CD0023D9-A7DA-4647-816B-BCEA8270C08D}" srcOrd="6" destOrd="0" parTransId="{7235E98D-13E2-8041-8A39-93F0DE4EDF38}" sibTransId="{9D9753CC-29D8-6A4C-AC1C-C1D214CC4628}"/>
    <dgm:cxn modelId="{75BBFFE6-952E-3346-BD3B-30C408124E1E}" srcId="{B496B7BD-21EA-F040-AE33-5FFAA98F06C3}" destId="{B28ED6D4-1320-1B43-A7BB-8566C0AE6C62}" srcOrd="1" destOrd="0" parTransId="{F8E43F68-3E51-7049-BD11-548C3789F6E1}" sibTransId="{20120585-C853-0E48-A394-BA720730782D}"/>
    <dgm:cxn modelId="{499DF718-1317-F044-B687-89ED672AC3D1}" type="presOf" srcId="{E7FBC5F3-34B6-D84D-AE2C-6723297969E1}" destId="{895E6837-73EC-F34D-9B48-76BBE25D4B9B}" srcOrd="0" destOrd="0" presId="urn:microsoft.com/office/officeart/2009/3/layout/StepUpProcess"/>
    <dgm:cxn modelId="{27B44C82-253D-B24A-9148-708D8720FCFE}" srcId="{B496B7BD-21EA-F040-AE33-5FFAA98F06C3}" destId="{61035F1B-2337-274C-93B2-1541F2E7F574}" srcOrd="2" destOrd="0" parTransId="{3A99B092-4EEA-5B4F-ADF1-C8FB0153AA31}" sibTransId="{76AD757A-B97D-B041-AE81-673F5DE1C1AF}"/>
    <dgm:cxn modelId="{DCD3C32C-5B3D-DF46-97F9-48D501EE86B9}" type="presOf" srcId="{9667494F-4D46-3544-8064-CE6790861939}" destId="{4321F895-1156-324B-A5DD-4F5415B18737}" srcOrd="0" destOrd="0" presId="urn:microsoft.com/office/officeart/2009/3/layout/StepUpProcess"/>
    <dgm:cxn modelId="{88D7E40A-10B5-E34E-AD05-F7DC9DE2DDB3}" type="presOf" srcId="{B496B7BD-21EA-F040-AE33-5FFAA98F06C3}" destId="{4FE0FF8E-C152-8E43-A7C8-B644C32B788B}" srcOrd="0" destOrd="0" presId="urn:microsoft.com/office/officeart/2009/3/layout/StepUpProcess"/>
    <dgm:cxn modelId="{CEC33CB6-C5AF-A849-8A2E-63A3C492D424}" type="presOf" srcId="{CD0023D9-A7DA-4647-816B-BCEA8270C08D}" destId="{FD6168B6-1B81-7F49-A74B-DB8B7D43492B}" srcOrd="0" destOrd="0" presId="urn:microsoft.com/office/officeart/2009/3/layout/StepUpProcess"/>
    <dgm:cxn modelId="{0451878F-6B04-EE4F-A65C-A826FC5A020B}" srcId="{B496B7BD-21EA-F040-AE33-5FFAA98F06C3}" destId="{9667494F-4D46-3544-8064-CE6790861939}" srcOrd="3" destOrd="0" parTransId="{AFC23BB2-2FC4-154C-AB9C-0D35C5930D72}" sibTransId="{79F107F2-850A-E445-A627-786FE34348A0}"/>
    <dgm:cxn modelId="{9FE0F7B5-9FB8-514C-B2F7-59E291EDFA8B}" type="presOf" srcId="{4C6D8EC7-B652-1343-8046-996BFC1B36E4}" destId="{581A43CC-F64D-294A-B458-D937579EDAF4}" srcOrd="0" destOrd="0" presId="urn:microsoft.com/office/officeart/2009/3/layout/StepUpProcess"/>
    <dgm:cxn modelId="{F74B49A6-F8E5-504E-A0B8-DCAF5D3AAE78}" type="presOf" srcId="{61035F1B-2337-274C-93B2-1541F2E7F574}" destId="{63D7ABFC-54AE-1C43-8AE4-C9203120CD70}" srcOrd="0" destOrd="0" presId="urn:microsoft.com/office/officeart/2009/3/layout/StepUpProcess"/>
    <dgm:cxn modelId="{A8184BCB-9C4B-2648-94C6-4CB9AB10D9E4}" type="presOf" srcId="{B28ED6D4-1320-1B43-A7BB-8566C0AE6C62}" destId="{B221B60F-1026-B14A-BD3C-940E4C988BA1}" srcOrd="0" destOrd="0" presId="urn:microsoft.com/office/officeart/2009/3/layout/StepUpProcess"/>
    <dgm:cxn modelId="{4FC84157-D89B-7247-AC1D-A5145CE33A48}" srcId="{B496B7BD-21EA-F040-AE33-5FFAA98F06C3}" destId="{4C6D8EC7-B652-1343-8046-996BFC1B36E4}" srcOrd="5" destOrd="0" parTransId="{C3D3C33C-9F4A-354D-B06F-84261C477808}" sibTransId="{8BB7DB45-BF53-6E4D-BCB6-D049866ED418}"/>
    <dgm:cxn modelId="{C71B4935-F1B5-9A45-ACA7-D2CA084C138E}" srcId="{B496B7BD-21EA-F040-AE33-5FFAA98F06C3}" destId="{4E75C32F-855D-184F-9EAA-C5CDE5F48194}" srcOrd="4" destOrd="0" parTransId="{8F1FFEF0-CECC-9841-863D-31FA4D18D344}" sibTransId="{91996ED0-0F0F-E348-96F0-7144F0F66F0D}"/>
    <dgm:cxn modelId="{EF086C3B-51EA-9F44-ACE4-091C648D9B6D}" type="presOf" srcId="{4E75C32F-855D-184F-9EAA-C5CDE5F48194}" destId="{19E0CAD7-B6C1-6F46-97F6-D926F038FC5F}" srcOrd="0" destOrd="0" presId="urn:microsoft.com/office/officeart/2009/3/layout/StepUpProcess"/>
    <dgm:cxn modelId="{39015DCE-B24E-B846-8FEB-5E04693A6FAC}" type="presParOf" srcId="{4FE0FF8E-C152-8E43-A7C8-B644C32B788B}" destId="{59058351-17C9-E041-9EDB-B3072697E0D4}" srcOrd="0" destOrd="0" presId="urn:microsoft.com/office/officeart/2009/3/layout/StepUpProcess"/>
    <dgm:cxn modelId="{9CFCD3CE-3D1B-C14D-9DB4-D29DC0057DB9}" type="presParOf" srcId="{59058351-17C9-E041-9EDB-B3072697E0D4}" destId="{BAC81D1C-C9DA-334A-A429-3452F3680C52}" srcOrd="0" destOrd="0" presId="urn:microsoft.com/office/officeart/2009/3/layout/StepUpProcess"/>
    <dgm:cxn modelId="{5AAECF51-1621-4144-AA37-49372E504FD3}" type="presParOf" srcId="{59058351-17C9-E041-9EDB-B3072697E0D4}" destId="{895E6837-73EC-F34D-9B48-76BBE25D4B9B}" srcOrd="1" destOrd="0" presId="urn:microsoft.com/office/officeart/2009/3/layout/StepUpProcess"/>
    <dgm:cxn modelId="{AAF5251B-731D-9E45-978E-0B2FB9690234}" type="presParOf" srcId="{59058351-17C9-E041-9EDB-B3072697E0D4}" destId="{ADE1F850-5026-AE44-8648-BDC51E2842DD}" srcOrd="2" destOrd="0" presId="urn:microsoft.com/office/officeart/2009/3/layout/StepUpProcess"/>
    <dgm:cxn modelId="{5332BB5E-14A7-3C4D-8D46-83B3FE91C72A}" type="presParOf" srcId="{4FE0FF8E-C152-8E43-A7C8-B644C32B788B}" destId="{1313C7F9-36CA-2C43-A192-19E947AF622D}" srcOrd="1" destOrd="0" presId="urn:microsoft.com/office/officeart/2009/3/layout/StepUpProcess"/>
    <dgm:cxn modelId="{27142BF0-C6EA-C142-824D-B35EFA878D0D}" type="presParOf" srcId="{1313C7F9-36CA-2C43-A192-19E947AF622D}" destId="{9E68A043-3008-314A-B215-080F3BC32DA2}" srcOrd="0" destOrd="0" presId="urn:microsoft.com/office/officeart/2009/3/layout/StepUpProcess"/>
    <dgm:cxn modelId="{61AB246B-A730-2648-99D1-0145DF484089}" type="presParOf" srcId="{4FE0FF8E-C152-8E43-A7C8-B644C32B788B}" destId="{67C07DF3-C85C-E148-931D-25B943E2CECC}" srcOrd="2" destOrd="0" presId="urn:microsoft.com/office/officeart/2009/3/layout/StepUpProcess"/>
    <dgm:cxn modelId="{11F244B6-AFB1-C747-A398-42D2757F53C8}" type="presParOf" srcId="{67C07DF3-C85C-E148-931D-25B943E2CECC}" destId="{22C95345-A16F-5E46-B75B-93B01B9EC7CD}" srcOrd="0" destOrd="0" presId="urn:microsoft.com/office/officeart/2009/3/layout/StepUpProcess"/>
    <dgm:cxn modelId="{F1EF492B-F24E-3D44-9008-0D6B0D6FBBCB}" type="presParOf" srcId="{67C07DF3-C85C-E148-931D-25B943E2CECC}" destId="{B221B60F-1026-B14A-BD3C-940E4C988BA1}" srcOrd="1" destOrd="0" presId="urn:microsoft.com/office/officeart/2009/3/layout/StepUpProcess"/>
    <dgm:cxn modelId="{21EC539E-C0E8-0242-A9BF-182F438A6972}" type="presParOf" srcId="{67C07DF3-C85C-E148-931D-25B943E2CECC}" destId="{CDAF410D-2492-6F41-B345-D4C92E59D301}" srcOrd="2" destOrd="0" presId="urn:microsoft.com/office/officeart/2009/3/layout/StepUpProcess"/>
    <dgm:cxn modelId="{72B0F9AB-24DB-3B45-B537-67B9F3DCCEC8}" type="presParOf" srcId="{4FE0FF8E-C152-8E43-A7C8-B644C32B788B}" destId="{BC78A2F2-C0A4-6848-BFF3-BE3B5B2177B8}" srcOrd="3" destOrd="0" presId="urn:microsoft.com/office/officeart/2009/3/layout/StepUpProcess"/>
    <dgm:cxn modelId="{8F14414F-6BD0-7944-99E5-E3A6E0916770}" type="presParOf" srcId="{BC78A2F2-C0A4-6848-BFF3-BE3B5B2177B8}" destId="{91AAEE63-EDE8-D74C-BDE7-969A2DFCECBE}" srcOrd="0" destOrd="0" presId="urn:microsoft.com/office/officeart/2009/3/layout/StepUpProcess"/>
    <dgm:cxn modelId="{78DB59F3-3A08-B848-9583-DEC054DDFFAD}" type="presParOf" srcId="{4FE0FF8E-C152-8E43-A7C8-B644C32B788B}" destId="{7D1EC49F-D800-9F4B-9A67-FE6C6B2CE758}" srcOrd="4" destOrd="0" presId="urn:microsoft.com/office/officeart/2009/3/layout/StepUpProcess"/>
    <dgm:cxn modelId="{B5B3E0F8-D31C-9B46-A6EB-01A61120859B}" type="presParOf" srcId="{7D1EC49F-D800-9F4B-9A67-FE6C6B2CE758}" destId="{23581334-05F1-E644-9ABF-625FAA373A1B}" srcOrd="0" destOrd="0" presId="urn:microsoft.com/office/officeart/2009/3/layout/StepUpProcess"/>
    <dgm:cxn modelId="{26D37700-01A6-844C-9B72-7D638E84E1C4}" type="presParOf" srcId="{7D1EC49F-D800-9F4B-9A67-FE6C6B2CE758}" destId="{63D7ABFC-54AE-1C43-8AE4-C9203120CD70}" srcOrd="1" destOrd="0" presId="urn:microsoft.com/office/officeart/2009/3/layout/StepUpProcess"/>
    <dgm:cxn modelId="{E3EA4FE7-B273-D044-94DC-6FDD4935B0CC}" type="presParOf" srcId="{7D1EC49F-D800-9F4B-9A67-FE6C6B2CE758}" destId="{D27B643D-BEBE-9446-B170-97DA6403FA15}" srcOrd="2" destOrd="0" presId="urn:microsoft.com/office/officeart/2009/3/layout/StepUpProcess"/>
    <dgm:cxn modelId="{8AF8728D-3BE4-FB4F-942B-6BED986C2988}" type="presParOf" srcId="{4FE0FF8E-C152-8E43-A7C8-B644C32B788B}" destId="{D07CAAF0-EE72-8341-B34C-45869F201CE3}" srcOrd="5" destOrd="0" presId="urn:microsoft.com/office/officeart/2009/3/layout/StepUpProcess"/>
    <dgm:cxn modelId="{6C6D4AAA-B3F8-7B44-AFBE-BAEB23CA3E1E}" type="presParOf" srcId="{D07CAAF0-EE72-8341-B34C-45869F201CE3}" destId="{8C858F07-8BBB-D541-92B0-AA06559886D2}" srcOrd="0" destOrd="0" presId="urn:microsoft.com/office/officeart/2009/3/layout/StepUpProcess"/>
    <dgm:cxn modelId="{320350F6-764C-CC49-B979-C7118156CFA2}" type="presParOf" srcId="{4FE0FF8E-C152-8E43-A7C8-B644C32B788B}" destId="{7E822D94-1955-C64B-8D3C-C253AF5D50C6}" srcOrd="6" destOrd="0" presId="urn:microsoft.com/office/officeart/2009/3/layout/StepUpProcess"/>
    <dgm:cxn modelId="{340662C4-2BD9-6A43-806A-D9C1969746D1}" type="presParOf" srcId="{7E822D94-1955-C64B-8D3C-C253AF5D50C6}" destId="{9044D0BC-7622-2240-B04F-A018975EA54C}" srcOrd="0" destOrd="0" presId="urn:microsoft.com/office/officeart/2009/3/layout/StepUpProcess"/>
    <dgm:cxn modelId="{E0DE9F71-D12F-724D-848F-76E5FF21B218}" type="presParOf" srcId="{7E822D94-1955-C64B-8D3C-C253AF5D50C6}" destId="{4321F895-1156-324B-A5DD-4F5415B18737}" srcOrd="1" destOrd="0" presId="urn:microsoft.com/office/officeart/2009/3/layout/StepUpProcess"/>
    <dgm:cxn modelId="{9B232A37-E0F9-A944-9229-271A64DAA906}" type="presParOf" srcId="{7E822D94-1955-C64B-8D3C-C253AF5D50C6}" destId="{73B2DE08-D0C1-5F4A-A001-68E8BE3D85B1}" srcOrd="2" destOrd="0" presId="urn:microsoft.com/office/officeart/2009/3/layout/StepUpProcess"/>
    <dgm:cxn modelId="{FF6CB8A1-BAFD-394E-9D45-51F451B31656}" type="presParOf" srcId="{4FE0FF8E-C152-8E43-A7C8-B644C32B788B}" destId="{D500CF19-2DA3-0A4C-BEF6-09D1B3DB231D}" srcOrd="7" destOrd="0" presId="urn:microsoft.com/office/officeart/2009/3/layout/StepUpProcess"/>
    <dgm:cxn modelId="{998D9541-4FAF-9247-B584-AC34203C4691}" type="presParOf" srcId="{D500CF19-2DA3-0A4C-BEF6-09D1B3DB231D}" destId="{1E29FBD4-1EA2-7F45-8C62-82959340AD37}" srcOrd="0" destOrd="0" presId="urn:microsoft.com/office/officeart/2009/3/layout/StepUpProcess"/>
    <dgm:cxn modelId="{57BB880B-9CF4-B449-B690-24A19DC11113}" type="presParOf" srcId="{4FE0FF8E-C152-8E43-A7C8-B644C32B788B}" destId="{F6878224-D4A1-7440-A264-08CEF62BD8CB}" srcOrd="8" destOrd="0" presId="urn:microsoft.com/office/officeart/2009/3/layout/StepUpProcess"/>
    <dgm:cxn modelId="{0D8BD6D8-6E9C-C24D-A0D4-7F94A7919AD8}" type="presParOf" srcId="{F6878224-D4A1-7440-A264-08CEF62BD8CB}" destId="{C1957535-CBCD-AA4C-B723-5EDBD0AC850C}" srcOrd="0" destOrd="0" presId="urn:microsoft.com/office/officeart/2009/3/layout/StepUpProcess"/>
    <dgm:cxn modelId="{F03FEE38-921E-F247-94A7-CDB61849D1E5}" type="presParOf" srcId="{F6878224-D4A1-7440-A264-08CEF62BD8CB}" destId="{19E0CAD7-B6C1-6F46-97F6-D926F038FC5F}" srcOrd="1" destOrd="0" presId="urn:microsoft.com/office/officeart/2009/3/layout/StepUpProcess"/>
    <dgm:cxn modelId="{54438EC8-6868-F342-A7D4-298300953CF8}" type="presParOf" srcId="{F6878224-D4A1-7440-A264-08CEF62BD8CB}" destId="{F09BD4DF-C37F-BC4C-8BA4-100295780C8C}" srcOrd="2" destOrd="0" presId="urn:microsoft.com/office/officeart/2009/3/layout/StepUpProcess"/>
    <dgm:cxn modelId="{10021865-988A-AE42-8826-1B31A99EBB3C}" type="presParOf" srcId="{4FE0FF8E-C152-8E43-A7C8-B644C32B788B}" destId="{BFE8C2BB-78A8-F340-B6BD-EAA4627552D0}" srcOrd="9" destOrd="0" presId="urn:microsoft.com/office/officeart/2009/3/layout/StepUpProcess"/>
    <dgm:cxn modelId="{B790DD9E-23F5-E943-A303-9D6676F44743}" type="presParOf" srcId="{BFE8C2BB-78A8-F340-B6BD-EAA4627552D0}" destId="{39FFA87D-6F29-5A4F-86C7-E257BE3586C5}" srcOrd="0" destOrd="0" presId="urn:microsoft.com/office/officeart/2009/3/layout/StepUpProcess"/>
    <dgm:cxn modelId="{02EFA701-A5DF-2345-89E3-4722062D7F88}" type="presParOf" srcId="{4FE0FF8E-C152-8E43-A7C8-B644C32B788B}" destId="{CF52A455-B73A-F44D-B6C5-6BE72CF441D2}" srcOrd="10" destOrd="0" presId="urn:microsoft.com/office/officeart/2009/3/layout/StepUpProcess"/>
    <dgm:cxn modelId="{3FA3EE0B-F552-9946-9961-C8348BD6E796}" type="presParOf" srcId="{CF52A455-B73A-F44D-B6C5-6BE72CF441D2}" destId="{962982D8-A646-A849-B890-C8120A2F212D}" srcOrd="0" destOrd="0" presId="urn:microsoft.com/office/officeart/2009/3/layout/StepUpProcess"/>
    <dgm:cxn modelId="{9B40F845-75E5-0B49-B988-3E3829136D7F}" type="presParOf" srcId="{CF52A455-B73A-F44D-B6C5-6BE72CF441D2}" destId="{581A43CC-F64D-294A-B458-D937579EDAF4}" srcOrd="1" destOrd="0" presId="urn:microsoft.com/office/officeart/2009/3/layout/StepUpProcess"/>
    <dgm:cxn modelId="{57AC9C21-B6F6-1B45-B76A-186C602198A0}" type="presParOf" srcId="{CF52A455-B73A-F44D-B6C5-6BE72CF441D2}" destId="{765442C6-9156-464A-A31C-DFDDB75DEA52}" srcOrd="2" destOrd="0" presId="urn:microsoft.com/office/officeart/2009/3/layout/StepUpProcess"/>
    <dgm:cxn modelId="{DABA51A4-CB37-7643-B8E0-8584B49A67C6}" type="presParOf" srcId="{4FE0FF8E-C152-8E43-A7C8-B644C32B788B}" destId="{76723F84-0917-134F-80DB-984E1950DE8B}" srcOrd="11" destOrd="0" presId="urn:microsoft.com/office/officeart/2009/3/layout/StepUpProcess"/>
    <dgm:cxn modelId="{5557D869-9D0C-D847-AA97-FB6C54C019AA}" type="presParOf" srcId="{76723F84-0917-134F-80DB-984E1950DE8B}" destId="{03E6EF81-BC71-DF4D-B004-3D0EDA9BE5CF}" srcOrd="0" destOrd="0" presId="urn:microsoft.com/office/officeart/2009/3/layout/StepUpProcess"/>
    <dgm:cxn modelId="{149EC575-C204-144A-A046-F50985AEDFC3}" type="presParOf" srcId="{4FE0FF8E-C152-8E43-A7C8-B644C32B788B}" destId="{B7A8611A-5E54-904B-8796-AA308D486EA1}" srcOrd="12" destOrd="0" presId="urn:microsoft.com/office/officeart/2009/3/layout/StepUpProcess"/>
    <dgm:cxn modelId="{9A3EDD69-F226-6F49-974D-B2A84569C749}" type="presParOf" srcId="{B7A8611A-5E54-904B-8796-AA308D486EA1}" destId="{EE1E537E-7FE7-0345-B67E-70739B5B71FB}" srcOrd="0" destOrd="0" presId="urn:microsoft.com/office/officeart/2009/3/layout/StepUpProcess"/>
    <dgm:cxn modelId="{CA4537D3-A994-044F-B667-6F6E34E58677}" type="presParOf" srcId="{B7A8611A-5E54-904B-8796-AA308D486EA1}" destId="{FD6168B6-1B81-7F49-A74B-DB8B7D43492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02AC8-9978-C549-B17F-130B84CAD842}" type="doc">
      <dgm:prSet loTypeId="urn:microsoft.com/office/officeart/2008/layout/HorizontalMultiLevelHierarchy" loCatId="" qsTypeId="urn:microsoft.com/office/officeart/2005/8/quickstyle/simple1" qsCatId="simple" csTypeId="urn:microsoft.com/office/officeart/2005/8/colors/accent1_1" csCatId="accent1" phldr="1"/>
      <dgm:spPr/>
      <dgm:t>
        <a:bodyPr/>
        <a:lstStyle/>
        <a:p>
          <a:endParaRPr lang="en-US"/>
        </a:p>
      </dgm:t>
    </dgm:pt>
    <dgm:pt modelId="{7D57DD5E-E984-3C47-ABFE-3EC1DAFF10AB}">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smtClean="0">
              <a:solidFill>
                <a:schemeClr val="bg1"/>
              </a:solidFill>
            </a:rPr>
            <a:t>Inspection type</a:t>
          </a:r>
          <a:endParaRPr lang="en-US" sz="800" dirty="0">
            <a:solidFill>
              <a:schemeClr val="bg1"/>
            </a:solidFill>
          </a:endParaRPr>
        </a:p>
      </dgm:t>
    </dgm:pt>
    <dgm:pt modelId="{1E5E9009-BDBF-A94D-9B3A-45F359226E50}" type="parTrans" cxnId="{28E1E075-135F-2445-8E5E-998C6ABAC147}">
      <dgm:prSet/>
      <dgm:spPr/>
      <dgm:t>
        <a:bodyPr/>
        <a:lstStyle/>
        <a:p>
          <a:endParaRPr lang="en-US" sz="800"/>
        </a:p>
      </dgm:t>
    </dgm:pt>
    <dgm:pt modelId="{F90A3736-228D-0149-8440-065ED69F6007}" type="sibTrans" cxnId="{28E1E075-135F-2445-8E5E-998C6ABAC147}">
      <dgm:prSet/>
      <dgm:spPr/>
      <dgm:t>
        <a:bodyPr/>
        <a:lstStyle/>
        <a:p>
          <a:endParaRPr lang="en-US" sz="800"/>
        </a:p>
      </dgm:t>
    </dgm:pt>
    <dgm:pt modelId="{3B4F7318-44CD-9E43-B570-977A5FC27799}">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smtClean="0">
              <a:solidFill>
                <a:schemeClr val="bg1"/>
              </a:solidFill>
            </a:rPr>
            <a:t>Serious (Violations 1-13)</a:t>
          </a:r>
        </a:p>
      </dgm:t>
    </dgm:pt>
    <dgm:pt modelId="{8226013D-C1B2-4649-8F53-7DEA0370925C}" type="parTrans" cxnId="{1676B783-B5FC-7C4B-8C45-B5C8B7D4C97F}">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2BA30A5B-5F6E-B348-98DF-37ADCDD6DAD1}" type="sibTrans" cxnId="{1676B783-B5FC-7C4B-8C45-B5C8B7D4C97F}">
      <dgm:prSet/>
      <dgm:spPr/>
      <dgm:t>
        <a:bodyPr/>
        <a:lstStyle/>
        <a:p>
          <a:endParaRPr lang="en-US" sz="800"/>
        </a:p>
      </dgm:t>
    </dgm:pt>
    <dgm:pt modelId="{870F0E90-EB98-764E-A483-2DE34A064DDF}">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smtClean="0">
              <a:solidFill>
                <a:schemeClr val="bg1"/>
              </a:solidFill>
            </a:rPr>
            <a:t>Critical (Violations 14-28)</a:t>
          </a:r>
          <a:endParaRPr lang="en-US" sz="800" dirty="0">
            <a:solidFill>
              <a:schemeClr val="bg1"/>
            </a:solidFill>
          </a:endParaRPr>
        </a:p>
      </dgm:t>
    </dgm:pt>
    <dgm:pt modelId="{0A0D0A9B-AA98-6945-A829-74706B71C06B}" type="parTrans" cxnId="{BC172981-B159-4542-AEA2-ED5D2D624958}">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B8877274-1586-FA44-9338-D11DB28EFE9C}" type="sibTrans" cxnId="{BC172981-B159-4542-AEA2-ED5D2D624958}">
      <dgm:prSet/>
      <dgm:spPr/>
      <dgm:t>
        <a:bodyPr/>
        <a:lstStyle/>
        <a:p>
          <a:endParaRPr lang="en-US" sz="800"/>
        </a:p>
      </dgm:t>
    </dgm:pt>
    <dgm:pt modelId="{3503DAD7-2407-5049-A77D-DC9017619163}">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smtClean="0">
              <a:solidFill>
                <a:schemeClr val="bg1"/>
              </a:solidFill>
            </a:rPr>
            <a:t>Minor (Violations 29-45, 70)</a:t>
          </a:r>
          <a:endParaRPr lang="en-US" sz="800" dirty="0">
            <a:solidFill>
              <a:schemeClr val="bg1"/>
            </a:solidFill>
          </a:endParaRPr>
        </a:p>
      </dgm:t>
    </dgm:pt>
    <dgm:pt modelId="{4EC754CD-125A-DA45-89B5-EDF0419990FA}" type="parTrans" cxnId="{9A75B8A4-F6AF-DC43-8C7A-72DAAD8B7897}">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045C1E72-38A0-6044-B727-2777676EB321}" type="sibTrans" cxnId="{9A75B8A4-F6AF-DC43-8C7A-72DAAD8B7897}">
      <dgm:prSet/>
      <dgm:spPr/>
      <dgm:t>
        <a:bodyPr/>
        <a:lstStyle/>
        <a:p>
          <a:endParaRPr lang="en-US" sz="800"/>
        </a:p>
      </dgm:t>
    </dgm:pt>
    <dgm:pt modelId="{1AC76947-3B95-5040-92ED-EAF780D06D7B}" type="pres">
      <dgm:prSet presAssocID="{A1C02AC8-9978-C549-B17F-130B84CAD842}" presName="Name0" presStyleCnt="0">
        <dgm:presLayoutVars>
          <dgm:chPref val="1"/>
          <dgm:dir/>
          <dgm:animOne val="branch"/>
          <dgm:animLvl val="lvl"/>
          <dgm:resizeHandles val="exact"/>
        </dgm:presLayoutVars>
      </dgm:prSet>
      <dgm:spPr/>
      <dgm:t>
        <a:bodyPr/>
        <a:lstStyle/>
        <a:p>
          <a:endParaRPr lang="en-US"/>
        </a:p>
      </dgm:t>
    </dgm:pt>
    <dgm:pt modelId="{50002045-E5D0-A14D-BB99-1CA5FDD5E52F}" type="pres">
      <dgm:prSet presAssocID="{7D57DD5E-E984-3C47-ABFE-3EC1DAFF10AB}" presName="root1" presStyleCnt="0"/>
      <dgm:spPr/>
    </dgm:pt>
    <dgm:pt modelId="{16AAEF87-A56F-1A47-8689-52BEC7CC9708}" type="pres">
      <dgm:prSet presAssocID="{7D57DD5E-E984-3C47-ABFE-3EC1DAFF10AB}" presName="LevelOneTextNode" presStyleLbl="node0" presStyleIdx="0" presStyleCnt="1" custScaleY="60477">
        <dgm:presLayoutVars>
          <dgm:chPref val="3"/>
        </dgm:presLayoutVars>
      </dgm:prSet>
      <dgm:spPr/>
      <dgm:t>
        <a:bodyPr/>
        <a:lstStyle/>
        <a:p>
          <a:endParaRPr lang="en-US"/>
        </a:p>
      </dgm:t>
    </dgm:pt>
    <dgm:pt modelId="{F1CFE1F5-F09A-0144-B8CF-3AFED1E78C55}" type="pres">
      <dgm:prSet presAssocID="{7D57DD5E-E984-3C47-ABFE-3EC1DAFF10AB}" presName="level2hierChild" presStyleCnt="0"/>
      <dgm:spPr/>
    </dgm:pt>
    <dgm:pt modelId="{E16B507C-834D-524F-9118-7BF8ACEFF08F}" type="pres">
      <dgm:prSet presAssocID="{8226013D-C1B2-4649-8F53-7DEA0370925C}" presName="conn2-1" presStyleLbl="parChTrans1D2" presStyleIdx="0" presStyleCnt="3"/>
      <dgm:spPr/>
      <dgm:t>
        <a:bodyPr/>
        <a:lstStyle/>
        <a:p>
          <a:endParaRPr lang="en-US"/>
        </a:p>
      </dgm:t>
    </dgm:pt>
    <dgm:pt modelId="{DBED06E2-2C2B-E349-9AE5-58E438C26837}" type="pres">
      <dgm:prSet presAssocID="{8226013D-C1B2-4649-8F53-7DEA0370925C}" presName="connTx" presStyleLbl="parChTrans1D2" presStyleIdx="0" presStyleCnt="3"/>
      <dgm:spPr/>
      <dgm:t>
        <a:bodyPr/>
        <a:lstStyle/>
        <a:p>
          <a:endParaRPr lang="en-US"/>
        </a:p>
      </dgm:t>
    </dgm:pt>
    <dgm:pt modelId="{F5C013BD-520E-B54D-8B99-81AAB6BA0793}" type="pres">
      <dgm:prSet presAssocID="{3B4F7318-44CD-9E43-B570-977A5FC27799}" presName="root2" presStyleCnt="0"/>
      <dgm:spPr/>
    </dgm:pt>
    <dgm:pt modelId="{96C4F1E1-47A3-2243-9228-EC44489DC85B}" type="pres">
      <dgm:prSet presAssocID="{3B4F7318-44CD-9E43-B570-977A5FC27799}" presName="LevelTwoTextNode" presStyleLbl="node2" presStyleIdx="0" presStyleCnt="3">
        <dgm:presLayoutVars>
          <dgm:chPref val="3"/>
        </dgm:presLayoutVars>
      </dgm:prSet>
      <dgm:spPr/>
      <dgm:t>
        <a:bodyPr/>
        <a:lstStyle/>
        <a:p>
          <a:endParaRPr lang="en-US"/>
        </a:p>
      </dgm:t>
    </dgm:pt>
    <dgm:pt modelId="{6E90C04B-A76A-C947-8596-01559BCB6D41}" type="pres">
      <dgm:prSet presAssocID="{3B4F7318-44CD-9E43-B570-977A5FC27799}" presName="level3hierChild" presStyleCnt="0"/>
      <dgm:spPr/>
    </dgm:pt>
    <dgm:pt modelId="{3D753EAD-50F3-D345-8D03-DF858497016D}" type="pres">
      <dgm:prSet presAssocID="{0A0D0A9B-AA98-6945-A829-74706B71C06B}" presName="conn2-1" presStyleLbl="parChTrans1D2" presStyleIdx="1" presStyleCnt="3"/>
      <dgm:spPr/>
      <dgm:t>
        <a:bodyPr/>
        <a:lstStyle/>
        <a:p>
          <a:endParaRPr lang="en-US"/>
        </a:p>
      </dgm:t>
    </dgm:pt>
    <dgm:pt modelId="{8E55E603-EFD9-C647-8602-83319B8DAD8A}" type="pres">
      <dgm:prSet presAssocID="{0A0D0A9B-AA98-6945-A829-74706B71C06B}" presName="connTx" presStyleLbl="parChTrans1D2" presStyleIdx="1" presStyleCnt="3"/>
      <dgm:spPr/>
      <dgm:t>
        <a:bodyPr/>
        <a:lstStyle/>
        <a:p>
          <a:endParaRPr lang="en-US"/>
        </a:p>
      </dgm:t>
    </dgm:pt>
    <dgm:pt modelId="{2A7C290D-AE93-654A-B539-DC6CE5A1E3B9}" type="pres">
      <dgm:prSet presAssocID="{870F0E90-EB98-764E-A483-2DE34A064DDF}" presName="root2" presStyleCnt="0"/>
      <dgm:spPr/>
    </dgm:pt>
    <dgm:pt modelId="{76EE1A09-8FA2-B041-A414-1F95BFE35BE0}" type="pres">
      <dgm:prSet presAssocID="{870F0E90-EB98-764E-A483-2DE34A064DDF}" presName="LevelTwoTextNode" presStyleLbl="node2" presStyleIdx="1" presStyleCnt="3">
        <dgm:presLayoutVars>
          <dgm:chPref val="3"/>
        </dgm:presLayoutVars>
      </dgm:prSet>
      <dgm:spPr/>
      <dgm:t>
        <a:bodyPr/>
        <a:lstStyle/>
        <a:p>
          <a:endParaRPr lang="en-US"/>
        </a:p>
      </dgm:t>
    </dgm:pt>
    <dgm:pt modelId="{EDD88127-DA98-A744-AFDB-27A872485528}" type="pres">
      <dgm:prSet presAssocID="{870F0E90-EB98-764E-A483-2DE34A064DDF}" presName="level3hierChild" presStyleCnt="0"/>
      <dgm:spPr/>
    </dgm:pt>
    <dgm:pt modelId="{B3720088-FD2C-6D45-9EC3-0D33EE5C757D}" type="pres">
      <dgm:prSet presAssocID="{4EC754CD-125A-DA45-89B5-EDF0419990FA}" presName="conn2-1" presStyleLbl="parChTrans1D2" presStyleIdx="2" presStyleCnt="3"/>
      <dgm:spPr/>
      <dgm:t>
        <a:bodyPr/>
        <a:lstStyle/>
        <a:p>
          <a:endParaRPr lang="en-US"/>
        </a:p>
      </dgm:t>
    </dgm:pt>
    <dgm:pt modelId="{B53851F9-2DA1-BA4C-8F05-9206F60C00D0}" type="pres">
      <dgm:prSet presAssocID="{4EC754CD-125A-DA45-89B5-EDF0419990FA}" presName="connTx" presStyleLbl="parChTrans1D2" presStyleIdx="2" presStyleCnt="3"/>
      <dgm:spPr/>
      <dgm:t>
        <a:bodyPr/>
        <a:lstStyle/>
        <a:p>
          <a:endParaRPr lang="en-US"/>
        </a:p>
      </dgm:t>
    </dgm:pt>
    <dgm:pt modelId="{25C927C6-FB0F-D440-96A5-F254BB767B88}" type="pres">
      <dgm:prSet presAssocID="{3503DAD7-2407-5049-A77D-DC9017619163}" presName="root2" presStyleCnt="0"/>
      <dgm:spPr/>
    </dgm:pt>
    <dgm:pt modelId="{900D5786-7F5F-E648-8D7C-49759967C16A}" type="pres">
      <dgm:prSet presAssocID="{3503DAD7-2407-5049-A77D-DC9017619163}" presName="LevelTwoTextNode" presStyleLbl="node2" presStyleIdx="2" presStyleCnt="3">
        <dgm:presLayoutVars>
          <dgm:chPref val="3"/>
        </dgm:presLayoutVars>
      </dgm:prSet>
      <dgm:spPr/>
      <dgm:t>
        <a:bodyPr/>
        <a:lstStyle/>
        <a:p>
          <a:endParaRPr lang="en-US"/>
        </a:p>
      </dgm:t>
    </dgm:pt>
    <dgm:pt modelId="{05738C0A-B60B-5B45-A05D-5CB3DF81F6FA}" type="pres">
      <dgm:prSet presAssocID="{3503DAD7-2407-5049-A77D-DC9017619163}" presName="level3hierChild" presStyleCnt="0"/>
      <dgm:spPr/>
    </dgm:pt>
  </dgm:ptLst>
  <dgm:cxnLst>
    <dgm:cxn modelId="{D8D006B5-37C2-0B49-BBD8-F394C86ED7E6}" type="presOf" srcId="{4EC754CD-125A-DA45-89B5-EDF0419990FA}" destId="{B53851F9-2DA1-BA4C-8F05-9206F60C00D0}" srcOrd="1" destOrd="0" presId="urn:microsoft.com/office/officeart/2008/layout/HorizontalMultiLevelHierarchy"/>
    <dgm:cxn modelId="{FDC069E1-8B11-BF4F-A638-B0217F310EFE}" type="presOf" srcId="{870F0E90-EB98-764E-A483-2DE34A064DDF}" destId="{76EE1A09-8FA2-B041-A414-1F95BFE35BE0}" srcOrd="0" destOrd="0" presId="urn:microsoft.com/office/officeart/2008/layout/HorizontalMultiLevelHierarchy"/>
    <dgm:cxn modelId="{F2637EFB-775F-D848-BBA4-0944B2EBFABC}" type="presOf" srcId="{A1C02AC8-9978-C549-B17F-130B84CAD842}" destId="{1AC76947-3B95-5040-92ED-EAF780D06D7B}" srcOrd="0" destOrd="0" presId="urn:microsoft.com/office/officeart/2008/layout/HorizontalMultiLevelHierarchy"/>
    <dgm:cxn modelId="{BF8AB711-EA10-D44D-A590-1359F672144D}" type="presOf" srcId="{0A0D0A9B-AA98-6945-A829-74706B71C06B}" destId="{3D753EAD-50F3-D345-8D03-DF858497016D}" srcOrd="0" destOrd="0" presId="urn:microsoft.com/office/officeart/2008/layout/HorizontalMultiLevelHierarchy"/>
    <dgm:cxn modelId="{BC172981-B159-4542-AEA2-ED5D2D624958}" srcId="{7D57DD5E-E984-3C47-ABFE-3EC1DAFF10AB}" destId="{870F0E90-EB98-764E-A483-2DE34A064DDF}" srcOrd="1" destOrd="0" parTransId="{0A0D0A9B-AA98-6945-A829-74706B71C06B}" sibTransId="{B8877274-1586-FA44-9338-D11DB28EFE9C}"/>
    <dgm:cxn modelId="{A84B5167-15D6-474D-8C23-C5EF2C320E28}" type="presOf" srcId="{4EC754CD-125A-DA45-89B5-EDF0419990FA}" destId="{B3720088-FD2C-6D45-9EC3-0D33EE5C757D}" srcOrd="0" destOrd="0" presId="urn:microsoft.com/office/officeart/2008/layout/HorizontalMultiLevelHierarchy"/>
    <dgm:cxn modelId="{1676B783-B5FC-7C4B-8C45-B5C8B7D4C97F}" srcId="{7D57DD5E-E984-3C47-ABFE-3EC1DAFF10AB}" destId="{3B4F7318-44CD-9E43-B570-977A5FC27799}" srcOrd="0" destOrd="0" parTransId="{8226013D-C1B2-4649-8F53-7DEA0370925C}" sibTransId="{2BA30A5B-5F6E-B348-98DF-37ADCDD6DAD1}"/>
    <dgm:cxn modelId="{9A75B8A4-F6AF-DC43-8C7A-72DAAD8B7897}" srcId="{7D57DD5E-E984-3C47-ABFE-3EC1DAFF10AB}" destId="{3503DAD7-2407-5049-A77D-DC9017619163}" srcOrd="2" destOrd="0" parTransId="{4EC754CD-125A-DA45-89B5-EDF0419990FA}" sibTransId="{045C1E72-38A0-6044-B727-2777676EB321}"/>
    <dgm:cxn modelId="{396451F0-40B0-304D-AAA3-2B593A730B23}" type="presOf" srcId="{3503DAD7-2407-5049-A77D-DC9017619163}" destId="{900D5786-7F5F-E648-8D7C-49759967C16A}" srcOrd="0" destOrd="0" presId="urn:microsoft.com/office/officeart/2008/layout/HorizontalMultiLevelHierarchy"/>
    <dgm:cxn modelId="{784FD972-271C-C047-A057-9972A844135F}" type="presOf" srcId="{3B4F7318-44CD-9E43-B570-977A5FC27799}" destId="{96C4F1E1-47A3-2243-9228-EC44489DC85B}" srcOrd="0" destOrd="0" presId="urn:microsoft.com/office/officeart/2008/layout/HorizontalMultiLevelHierarchy"/>
    <dgm:cxn modelId="{9A7145A9-7DCF-244A-91FF-93DE9D3D8E7F}" type="presOf" srcId="{0A0D0A9B-AA98-6945-A829-74706B71C06B}" destId="{8E55E603-EFD9-C647-8602-83319B8DAD8A}" srcOrd="1" destOrd="0" presId="urn:microsoft.com/office/officeart/2008/layout/HorizontalMultiLevelHierarchy"/>
    <dgm:cxn modelId="{7C395CA3-79A9-E84B-B37B-7462047B7DF0}" type="presOf" srcId="{8226013D-C1B2-4649-8F53-7DEA0370925C}" destId="{DBED06E2-2C2B-E349-9AE5-58E438C26837}" srcOrd="1" destOrd="0" presId="urn:microsoft.com/office/officeart/2008/layout/HorizontalMultiLevelHierarchy"/>
    <dgm:cxn modelId="{A695A89C-859E-8E4E-8692-51008E1FB6A1}" type="presOf" srcId="{7D57DD5E-E984-3C47-ABFE-3EC1DAFF10AB}" destId="{16AAEF87-A56F-1A47-8689-52BEC7CC9708}" srcOrd="0" destOrd="0" presId="urn:microsoft.com/office/officeart/2008/layout/HorizontalMultiLevelHierarchy"/>
    <dgm:cxn modelId="{28E1E075-135F-2445-8E5E-998C6ABAC147}" srcId="{A1C02AC8-9978-C549-B17F-130B84CAD842}" destId="{7D57DD5E-E984-3C47-ABFE-3EC1DAFF10AB}" srcOrd="0" destOrd="0" parTransId="{1E5E9009-BDBF-A94D-9B3A-45F359226E50}" sibTransId="{F90A3736-228D-0149-8440-065ED69F6007}"/>
    <dgm:cxn modelId="{1DC53FD5-725A-5240-8B9A-616FBF46AD60}" type="presOf" srcId="{8226013D-C1B2-4649-8F53-7DEA0370925C}" destId="{E16B507C-834D-524F-9118-7BF8ACEFF08F}" srcOrd="0" destOrd="0" presId="urn:microsoft.com/office/officeart/2008/layout/HorizontalMultiLevelHierarchy"/>
    <dgm:cxn modelId="{C1374CF7-B411-3D4B-91D9-C2BAC888068C}" type="presParOf" srcId="{1AC76947-3B95-5040-92ED-EAF780D06D7B}" destId="{50002045-E5D0-A14D-BB99-1CA5FDD5E52F}" srcOrd="0" destOrd="0" presId="urn:microsoft.com/office/officeart/2008/layout/HorizontalMultiLevelHierarchy"/>
    <dgm:cxn modelId="{243A8BD9-E526-F043-A127-AEE8AFA9C254}" type="presParOf" srcId="{50002045-E5D0-A14D-BB99-1CA5FDD5E52F}" destId="{16AAEF87-A56F-1A47-8689-52BEC7CC9708}" srcOrd="0" destOrd="0" presId="urn:microsoft.com/office/officeart/2008/layout/HorizontalMultiLevelHierarchy"/>
    <dgm:cxn modelId="{FBF0B645-B555-0A4A-83F9-CA01739A8EBE}" type="presParOf" srcId="{50002045-E5D0-A14D-BB99-1CA5FDD5E52F}" destId="{F1CFE1F5-F09A-0144-B8CF-3AFED1E78C55}" srcOrd="1" destOrd="0" presId="urn:microsoft.com/office/officeart/2008/layout/HorizontalMultiLevelHierarchy"/>
    <dgm:cxn modelId="{FC729264-D70F-3A4F-94E1-EA41A56D15CE}" type="presParOf" srcId="{F1CFE1F5-F09A-0144-B8CF-3AFED1E78C55}" destId="{E16B507C-834D-524F-9118-7BF8ACEFF08F}" srcOrd="0" destOrd="0" presId="urn:microsoft.com/office/officeart/2008/layout/HorizontalMultiLevelHierarchy"/>
    <dgm:cxn modelId="{E3FAD1FC-386C-8D45-A78B-9F38C242D74D}" type="presParOf" srcId="{E16B507C-834D-524F-9118-7BF8ACEFF08F}" destId="{DBED06E2-2C2B-E349-9AE5-58E438C26837}" srcOrd="0" destOrd="0" presId="urn:microsoft.com/office/officeart/2008/layout/HorizontalMultiLevelHierarchy"/>
    <dgm:cxn modelId="{899AC7DF-C5AE-B641-A3EE-C0BDF4BBE4EE}" type="presParOf" srcId="{F1CFE1F5-F09A-0144-B8CF-3AFED1E78C55}" destId="{F5C013BD-520E-B54D-8B99-81AAB6BA0793}" srcOrd="1" destOrd="0" presId="urn:microsoft.com/office/officeart/2008/layout/HorizontalMultiLevelHierarchy"/>
    <dgm:cxn modelId="{A41AE121-FC7E-A643-B38C-FB5234B0E792}" type="presParOf" srcId="{F5C013BD-520E-B54D-8B99-81AAB6BA0793}" destId="{96C4F1E1-47A3-2243-9228-EC44489DC85B}" srcOrd="0" destOrd="0" presId="urn:microsoft.com/office/officeart/2008/layout/HorizontalMultiLevelHierarchy"/>
    <dgm:cxn modelId="{D9755674-B67D-3846-83A3-E10830B51E94}" type="presParOf" srcId="{F5C013BD-520E-B54D-8B99-81AAB6BA0793}" destId="{6E90C04B-A76A-C947-8596-01559BCB6D41}" srcOrd="1" destOrd="0" presId="urn:microsoft.com/office/officeart/2008/layout/HorizontalMultiLevelHierarchy"/>
    <dgm:cxn modelId="{E4590636-5DC2-BA4B-BA8B-A44F60C63997}" type="presParOf" srcId="{F1CFE1F5-F09A-0144-B8CF-3AFED1E78C55}" destId="{3D753EAD-50F3-D345-8D03-DF858497016D}" srcOrd="2" destOrd="0" presId="urn:microsoft.com/office/officeart/2008/layout/HorizontalMultiLevelHierarchy"/>
    <dgm:cxn modelId="{5D0414F1-956F-BD45-A034-5D70CFA90988}" type="presParOf" srcId="{3D753EAD-50F3-D345-8D03-DF858497016D}" destId="{8E55E603-EFD9-C647-8602-83319B8DAD8A}" srcOrd="0" destOrd="0" presId="urn:microsoft.com/office/officeart/2008/layout/HorizontalMultiLevelHierarchy"/>
    <dgm:cxn modelId="{86EDB86E-4B90-0847-8281-1448A115A9B4}" type="presParOf" srcId="{F1CFE1F5-F09A-0144-B8CF-3AFED1E78C55}" destId="{2A7C290D-AE93-654A-B539-DC6CE5A1E3B9}" srcOrd="3" destOrd="0" presId="urn:microsoft.com/office/officeart/2008/layout/HorizontalMultiLevelHierarchy"/>
    <dgm:cxn modelId="{D94393DF-65E1-AC45-9869-11D074162968}" type="presParOf" srcId="{2A7C290D-AE93-654A-B539-DC6CE5A1E3B9}" destId="{76EE1A09-8FA2-B041-A414-1F95BFE35BE0}" srcOrd="0" destOrd="0" presId="urn:microsoft.com/office/officeart/2008/layout/HorizontalMultiLevelHierarchy"/>
    <dgm:cxn modelId="{6E8044EC-14E2-FE4A-A523-58FDDF84F736}" type="presParOf" srcId="{2A7C290D-AE93-654A-B539-DC6CE5A1E3B9}" destId="{EDD88127-DA98-A744-AFDB-27A872485528}" srcOrd="1" destOrd="0" presId="urn:microsoft.com/office/officeart/2008/layout/HorizontalMultiLevelHierarchy"/>
    <dgm:cxn modelId="{4589487F-0391-5241-BF82-DBED2793F9C7}" type="presParOf" srcId="{F1CFE1F5-F09A-0144-B8CF-3AFED1E78C55}" destId="{B3720088-FD2C-6D45-9EC3-0D33EE5C757D}" srcOrd="4" destOrd="0" presId="urn:microsoft.com/office/officeart/2008/layout/HorizontalMultiLevelHierarchy"/>
    <dgm:cxn modelId="{4B20A8CD-AC4E-1F4D-B46F-AA5C2C6B8074}" type="presParOf" srcId="{B3720088-FD2C-6D45-9EC3-0D33EE5C757D}" destId="{B53851F9-2DA1-BA4C-8F05-9206F60C00D0}" srcOrd="0" destOrd="0" presId="urn:microsoft.com/office/officeart/2008/layout/HorizontalMultiLevelHierarchy"/>
    <dgm:cxn modelId="{469D8E60-FFB1-324E-B551-7C767C49396F}" type="presParOf" srcId="{F1CFE1F5-F09A-0144-B8CF-3AFED1E78C55}" destId="{25C927C6-FB0F-D440-96A5-F254BB767B88}" srcOrd="5" destOrd="0" presId="urn:microsoft.com/office/officeart/2008/layout/HorizontalMultiLevelHierarchy"/>
    <dgm:cxn modelId="{35797FC9-B8C1-7E40-9B91-F41AD6ED6C1A}" type="presParOf" srcId="{25C927C6-FB0F-D440-96A5-F254BB767B88}" destId="{900D5786-7F5F-E648-8D7C-49759967C16A}" srcOrd="0" destOrd="0" presId="urn:microsoft.com/office/officeart/2008/layout/HorizontalMultiLevelHierarchy"/>
    <dgm:cxn modelId="{02E5A833-D3D6-4F44-B09F-292FFF3D47DE}" type="presParOf" srcId="{25C927C6-FB0F-D440-96A5-F254BB767B88}" destId="{05738C0A-B60B-5B45-A05D-5CB3DF81F6FA}"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81D1C-C9DA-334A-A429-3452F3680C52}">
      <dsp:nvSpPr>
        <dsp:cNvPr id="0" name=""/>
        <dsp:cNvSpPr/>
      </dsp:nvSpPr>
      <dsp:spPr>
        <a:xfrm rot="5400000">
          <a:off x="264613" y="2934929"/>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5E6837-73EC-F34D-9B48-76BBE25D4B9B}">
      <dsp:nvSpPr>
        <dsp:cNvPr id="0" name=""/>
        <dsp:cNvSpPr/>
      </dsp:nvSpPr>
      <dsp:spPr>
        <a:xfrm>
          <a:off x="135753" y="3318727"/>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Collection</a:t>
          </a:r>
        </a:p>
      </dsp:txBody>
      <dsp:txXfrm>
        <a:off x="135753" y="3318727"/>
        <a:ext cx="1159681" cy="1016529"/>
      </dsp:txXfrm>
    </dsp:sp>
    <dsp:sp modelId="{ADE1F850-5026-AE44-8648-BDC51E2842DD}">
      <dsp:nvSpPr>
        <dsp:cNvPr id="0" name=""/>
        <dsp:cNvSpPr/>
      </dsp:nvSpPr>
      <dsp:spPr>
        <a:xfrm>
          <a:off x="1076627" y="2840361"/>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2C95345-A16F-5E46-B75B-93B01B9EC7CD}">
      <dsp:nvSpPr>
        <dsp:cNvPr id="0" name=""/>
        <dsp:cNvSpPr/>
      </dsp:nvSpPr>
      <dsp:spPr>
        <a:xfrm rot="5400000">
          <a:off x="1662784" y="2583629"/>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21B60F-1026-B14A-BD3C-940E4C988BA1}">
      <dsp:nvSpPr>
        <dsp:cNvPr id="0" name=""/>
        <dsp:cNvSpPr/>
      </dsp:nvSpPr>
      <dsp:spPr>
        <a:xfrm>
          <a:off x="1546816" y="2993430"/>
          <a:ext cx="1651004"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Cleanup/ Transformation</a:t>
          </a:r>
          <a:endParaRPr lang="en-US" sz="1600" b="1" kern="1200" dirty="0"/>
        </a:p>
      </dsp:txBody>
      <dsp:txXfrm>
        <a:off x="1546816" y="2993430"/>
        <a:ext cx="1651004" cy="1016529"/>
      </dsp:txXfrm>
    </dsp:sp>
    <dsp:sp modelId="{CDAF410D-2492-6F41-B345-D4C92E59D301}">
      <dsp:nvSpPr>
        <dsp:cNvPr id="0" name=""/>
        <dsp:cNvSpPr/>
      </dsp:nvSpPr>
      <dsp:spPr>
        <a:xfrm>
          <a:off x="2474847" y="2489060"/>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581334-05F1-E644-9ABF-625FAA373A1B}">
      <dsp:nvSpPr>
        <dsp:cNvPr id="0" name=""/>
        <dsp:cNvSpPr/>
      </dsp:nvSpPr>
      <dsp:spPr>
        <a:xfrm rot="5400000">
          <a:off x="3091264" y="2232328"/>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3D7ABFC-54AE-1C43-8AE4-C9203120CD70}">
      <dsp:nvSpPr>
        <dsp:cNvPr id="0" name=""/>
        <dsp:cNvSpPr/>
      </dsp:nvSpPr>
      <dsp:spPr>
        <a:xfrm>
          <a:off x="2926320" y="2616126"/>
          <a:ext cx="1387257"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Normalization</a:t>
          </a:r>
          <a:endParaRPr lang="en-US" sz="1600" b="1" kern="1200" dirty="0"/>
        </a:p>
      </dsp:txBody>
      <dsp:txXfrm>
        <a:off x="2926320" y="2616126"/>
        <a:ext cx="1387257" cy="1016529"/>
      </dsp:txXfrm>
    </dsp:sp>
    <dsp:sp modelId="{D27B643D-BEBE-9446-B170-97DA6403FA15}">
      <dsp:nvSpPr>
        <dsp:cNvPr id="0" name=""/>
        <dsp:cNvSpPr/>
      </dsp:nvSpPr>
      <dsp:spPr>
        <a:xfrm>
          <a:off x="3852484" y="2137760"/>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44D0BC-7622-2240-B04F-A018975EA54C}">
      <dsp:nvSpPr>
        <dsp:cNvPr id="0" name=""/>
        <dsp:cNvSpPr/>
      </dsp:nvSpPr>
      <dsp:spPr>
        <a:xfrm rot="5400000">
          <a:off x="4523645" y="1881028"/>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21F895-1156-324B-A5DD-4F5415B18737}">
      <dsp:nvSpPr>
        <dsp:cNvPr id="0" name=""/>
        <dsp:cNvSpPr/>
      </dsp:nvSpPr>
      <dsp:spPr>
        <a:xfrm>
          <a:off x="4394785" y="2264826"/>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Design (ERD)</a:t>
          </a:r>
          <a:endParaRPr lang="en-US" sz="1600" b="1" kern="1200" dirty="0"/>
        </a:p>
      </dsp:txBody>
      <dsp:txXfrm>
        <a:off x="4394785" y="2264826"/>
        <a:ext cx="1159681" cy="1016529"/>
      </dsp:txXfrm>
    </dsp:sp>
    <dsp:sp modelId="{73B2DE08-D0C1-5F4A-A001-68E8BE3D85B1}">
      <dsp:nvSpPr>
        <dsp:cNvPr id="0" name=""/>
        <dsp:cNvSpPr/>
      </dsp:nvSpPr>
      <dsp:spPr>
        <a:xfrm>
          <a:off x="5335659" y="1786459"/>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957535-CBCD-AA4C-B723-5EDBD0AC850C}">
      <dsp:nvSpPr>
        <dsp:cNvPr id="0" name=""/>
        <dsp:cNvSpPr/>
      </dsp:nvSpPr>
      <dsp:spPr>
        <a:xfrm rot="5400000">
          <a:off x="5943322" y="1529727"/>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E0CAD7-B6C1-6F46-97F6-D926F038FC5F}">
      <dsp:nvSpPr>
        <dsp:cNvPr id="0" name=""/>
        <dsp:cNvSpPr/>
      </dsp:nvSpPr>
      <dsp:spPr>
        <a:xfrm>
          <a:off x="5814462" y="1913525"/>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Loading</a:t>
          </a:r>
          <a:endParaRPr lang="en-US" sz="1600" b="1" kern="1200" dirty="0"/>
        </a:p>
      </dsp:txBody>
      <dsp:txXfrm>
        <a:off x="5814462" y="1913525"/>
        <a:ext cx="1159681" cy="1016529"/>
      </dsp:txXfrm>
    </dsp:sp>
    <dsp:sp modelId="{F09BD4DF-C37F-BC4C-8BA4-100295780C8C}">
      <dsp:nvSpPr>
        <dsp:cNvPr id="0" name=""/>
        <dsp:cNvSpPr/>
      </dsp:nvSpPr>
      <dsp:spPr>
        <a:xfrm>
          <a:off x="6755336" y="1435158"/>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2982D8-A646-A849-B890-C8120A2F212D}">
      <dsp:nvSpPr>
        <dsp:cNvPr id="0" name=""/>
        <dsp:cNvSpPr/>
      </dsp:nvSpPr>
      <dsp:spPr>
        <a:xfrm rot="5400000">
          <a:off x="7362999" y="1178427"/>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81A43CC-F64D-294A-B458-D937579EDAF4}">
      <dsp:nvSpPr>
        <dsp:cNvPr id="0" name=""/>
        <dsp:cNvSpPr/>
      </dsp:nvSpPr>
      <dsp:spPr>
        <a:xfrm>
          <a:off x="7234139" y="1562225"/>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Analysis</a:t>
          </a:r>
          <a:endParaRPr lang="en-US" sz="1600" b="1" kern="1200" dirty="0"/>
        </a:p>
      </dsp:txBody>
      <dsp:txXfrm>
        <a:off x="7234139" y="1562225"/>
        <a:ext cx="1159681" cy="1016529"/>
      </dsp:txXfrm>
    </dsp:sp>
    <dsp:sp modelId="{765442C6-9156-464A-A31C-DFDDB75DEA52}">
      <dsp:nvSpPr>
        <dsp:cNvPr id="0" name=""/>
        <dsp:cNvSpPr/>
      </dsp:nvSpPr>
      <dsp:spPr>
        <a:xfrm>
          <a:off x="8175013" y="1083858"/>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1E537E-7FE7-0345-B67E-70739B5B71FB}">
      <dsp:nvSpPr>
        <dsp:cNvPr id="0" name=""/>
        <dsp:cNvSpPr/>
      </dsp:nvSpPr>
      <dsp:spPr>
        <a:xfrm rot="5400000">
          <a:off x="8782677" y="827126"/>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6168B6-1B81-7F49-A74B-DB8B7D43492B}">
      <dsp:nvSpPr>
        <dsp:cNvPr id="0" name=""/>
        <dsp:cNvSpPr/>
      </dsp:nvSpPr>
      <dsp:spPr>
        <a:xfrm>
          <a:off x="8620398" y="1210924"/>
          <a:ext cx="1243179"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t>Data Visualization</a:t>
          </a:r>
          <a:endParaRPr lang="en-US" sz="1600" b="1" kern="1200" dirty="0"/>
        </a:p>
      </dsp:txBody>
      <dsp:txXfrm>
        <a:off x="8620398" y="1210924"/>
        <a:ext cx="1243179" cy="1016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20088-FD2C-6D45-9EC3-0D33EE5C757D}">
      <dsp:nvSpPr>
        <dsp:cNvPr id="0" name=""/>
        <dsp:cNvSpPr/>
      </dsp:nvSpPr>
      <dsp:spPr>
        <a:xfrm>
          <a:off x="352321" y="890328"/>
          <a:ext cx="221940" cy="422905"/>
        </a:xfrm>
        <a:custGeom>
          <a:avLst/>
          <a:gdLst/>
          <a:ahLst/>
          <a:cxnLst/>
          <a:rect l="0" t="0" r="0" b="0"/>
          <a:pathLst>
            <a:path>
              <a:moveTo>
                <a:pt x="0" y="0"/>
              </a:moveTo>
              <a:lnTo>
                <a:pt x="110970" y="0"/>
              </a:lnTo>
              <a:lnTo>
                <a:pt x="110970" y="422905"/>
              </a:lnTo>
              <a:lnTo>
                <a:pt x="221940" y="422905"/>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51352" y="1089840"/>
        <a:ext cx="23880" cy="23880"/>
      </dsp:txXfrm>
    </dsp:sp>
    <dsp:sp modelId="{3D753EAD-50F3-D345-8D03-DF858497016D}">
      <dsp:nvSpPr>
        <dsp:cNvPr id="0" name=""/>
        <dsp:cNvSpPr/>
      </dsp:nvSpPr>
      <dsp:spPr>
        <a:xfrm>
          <a:off x="352321" y="844608"/>
          <a:ext cx="221940" cy="91440"/>
        </a:xfrm>
        <a:custGeom>
          <a:avLst/>
          <a:gdLst/>
          <a:ahLst/>
          <a:cxnLst/>
          <a:rect l="0" t="0" r="0" b="0"/>
          <a:pathLst>
            <a:path>
              <a:moveTo>
                <a:pt x="0" y="45720"/>
              </a:moveTo>
              <a:lnTo>
                <a:pt x="221940" y="45720"/>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57743" y="884779"/>
        <a:ext cx="11097" cy="11097"/>
      </dsp:txXfrm>
    </dsp:sp>
    <dsp:sp modelId="{E16B507C-834D-524F-9118-7BF8ACEFF08F}">
      <dsp:nvSpPr>
        <dsp:cNvPr id="0" name=""/>
        <dsp:cNvSpPr/>
      </dsp:nvSpPr>
      <dsp:spPr>
        <a:xfrm>
          <a:off x="352321" y="467422"/>
          <a:ext cx="221940" cy="422905"/>
        </a:xfrm>
        <a:custGeom>
          <a:avLst/>
          <a:gdLst/>
          <a:ahLst/>
          <a:cxnLst/>
          <a:rect l="0" t="0" r="0" b="0"/>
          <a:pathLst>
            <a:path>
              <a:moveTo>
                <a:pt x="0" y="422905"/>
              </a:moveTo>
              <a:lnTo>
                <a:pt x="110970" y="422905"/>
              </a:lnTo>
              <a:lnTo>
                <a:pt x="110970" y="0"/>
              </a:lnTo>
              <a:lnTo>
                <a:pt x="221940" y="0"/>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51352" y="666934"/>
        <a:ext cx="23880" cy="23880"/>
      </dsp:txXfrm>
    </dsp:sp>
    <dsp:sp modelId="{16AAEF87-A56F-1A47-8689-52BEC7CC9708}">
      <dsp:nvSpPr>
        <dsp:cNvPr id="0" name=""/>
        <dsp:cNvSpPr/>
      </dsp:nvSpPr>
      <dsp:spPr>
        <a:xfrm rot="16200000">
          <a:off x="-355284" y="721165"/>
          <a:ext cx="1076887"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bg1"/>
              </a:solidFill>
            </a:rPr>
            <a:t>Inspection type</a:t>
          </a:r>
          <a:endParaRPr lang="en-US" sz="800" kern="1200" dirty="0">
            <a:solidFill>
              <a:schemeClr val="bg1"/>
            </a:solidFill>
          </a:endParaRPr>
        </a:p>
      </dsp:txBody>
      <dsp:txXfrm>
        <a:off x="-355284" y="721165"/>
        <a:ext cx="1076887" cy="338324"/>
      </dsp:txXfrm>
    </dsp:sp>
    <dsp:sp modelId="{96C4F1E1-47A3-2243-9228-EC44489DC85B}">
      <dsp:nvSpPr>
        <dsp:cNvPr id="0" name=""/>
        <dsp:cNvSpPr/>
      </dsp:nvSpPr>
      <dsp:spPr>
        <a:xfrm>
          <a:off x="574262" y="298259"/>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bg1"/>
              </a:solidFill>
            </a:rPr>
            <a:t>Serious (Violations 1-13)</a:t>
          </a:r>
        </a:p>
      </dsp:txBody>
      <dsp:txXfrm>
        <a:off x="574262" y="298259"/>
        <a:ext cx="1109704" cy="338324"/>
      </dsp:txXfrm>
    </dsp:sp>
    <dsp:sp modelId="{76EE1A09-8FA2-B041-A414-1F95BFE35BE0}">
      <dsp:nvSpPr>
        <dsp:cNvPr id="0" name=""/>
        <dsp:cNvSpPr/>
      </dsp:nvSpPr>
      <dsp:spPr>
        <a:xfrm>
          <a:off x="574262" y="721165"/>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bg1"/>
              </a:solidFill>
            </a:rPr>
            <a:t>Critical (Violations 14-28)</a:t>
          </a:r>
          <a:endParaRPr lang="en-US" sz="800" kern="1200" dirty="0">
            <a:solidFill>
              <a:schemeClr val="bg1"/>
            </a:solidFill>
          </a:endParaRPr>
        </a:p>
      </dsp:txBody>
      <dsp:txXfrm>
        <a:off x="574262" y="721165"/>
        <a:ext cx="1109704" cy="338324"/>
      </dsp:txXfrm>
    </dsp:sp>
    <dsp:sp modelId="{900D5786-7F5F-E648-8D7C-49759967C16A}">
      <dsp:nvSpPr>
        <dsp:cNvPr id="0" name=""/>
        <dsp:cNvSpPr/>
      </dsp:nvSpPr>
      <dsp:spPr>
        <a:xfrm>
          <a:off x="574262" y="1144071"/>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bg1"/>
              </a:solidFill>
            </a:rPr>
            <a:t>Minor (Violations 29-45, 70)</a:t>
          </a:r>
          <a:endParaRPr lang="en-US" sz="800" kern="1200" dirty="0">
            <a:solidFill>
              <a:schemeClr val="bg1"/>
            </a:solidFill>
          </a:endParaRPr>
        </a:p>
      </dsp:txBody>
      <dsp:txXfrm>
        <a:off x="574262" y="1144071"/>
        <a:ext cx="1109704" cy="33832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1A9BCE0C-CD74-4A59-802C-6D2F8C15331A}" type="datetimeFigureOut">
              <a:rPr lang="en-US" smtClean="0"/>
              <a:t>12/6/16</a:t>
            </a:fld>
            <a:endParaRPr lang="en-US"/>
          </a:p>
        </p:txBody>
      </p:sp>
      <p:sp>
        <p:nvSpPr>
          <p:cNvPr id="4" name="Footer Placeholder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F04FDEA8-CBB8-46CC-9562-028963DBC55A}" type="datetimeFigureOut">
              <a:rPr lang="en-US" smtClean="0"/>
              <a:t>12/6/16</a:t>
            </a:fld>
            <a:endParaRPr lang="en-US"/>
          </a:p>
        </p:txBody>
      </p:sp>
      <p:sp>
        <p:nvSpPr>
          <p:cNvPr id="4" name="Slide Image Placeholder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57167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11</a:t>
            </a:fld>
            <a:endParaRPr lang="en-US"/>
          </a:p>
        </p:txBody>
      </p:sp>
    </p:spTree>
    <p:extLst>
      <p:ext uri="{BB962C8B-B14F-4D97-AF65-F5344CB8AC3E}">
        <p14:creationId xmlns:p14="http://schemas.microsoft.com/office/powerpoint/2010/main" val="782024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12</a:t>
            </a:fld>
            <a:endParaRPr lang="en-US"/>
          </a:p>
        </p:txBody>
      </p:sp>
    </p:spTree>
    <p:extLst>
      <p:ext uri="{BB962C8B-B14F-4D97-AF65-F5344CB8AC3E}">
        <p14:creationId xmlns:p14="http://schemas.microsoft.com/office/powerpoint/2010/main" val="686016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13</a:t>
            </a:fld>
            <a:endParaRPr lang="en-US"/>
          </a:p>
        </p:txBody>
      </p:sp>
    </p:spTree>
    <p:extLst>
      <p:ext uri="{BB962C8B-B14F-4D97-AF65-F5344CB8AC3E}">
        <p14:creationId xmlns:p14="http://schemas.microsoft.com/office/powerpoint/2010/main" val="669080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69607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15</a:t>
            </a:fld>
            <a:endParaRPr lang="en-US"/>
          </a:p>
        </p:txBody>
      </p:sp>
    </p:spTree>
    <p:extLst>
      <p:ext uri="{BB962C8B-B14F-4D97-AF65-F5344CB8AC3E}">
        <p14:creationId xmlns:p14="http://schemas.microsoft.com/office/powerpoint/2010/main" val="1828978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601223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18</a:t>
            </a:fld>
            <a:endParaRPr lang="en-US"/>
          </a:p>
        </p:txBody>
      </p:sp>
    </p:spTree>
    <p:extLst>
      <p:ext uri="{BB962C8B-B14F-4D97-AF65-F5344CB8AC3E}">
        <p14:creationId xmlns:p14="http://schemas.microsoft.com/office/powerpoint/2010/main" val="64781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19</a:t>
            </a:fld>
            <a:endParaRPr lang="en-US"/>
          </a:p>
        </p:txBody>
      </p:sp>
    </p:spTree>
    <p:extLst>
      <p:ext uri="{BB962C8B-B14F-4D97-AF65-F5344CB8AC3E}">
        <p14:creationId xmlns:p14="http://schemas.microsoft.com/office/powerpoint/2010/main" val="172760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20</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21</a:t>
            </a:fld>
            <a:endParaRPr lang="en-US"/>
          </a:p>
        </p:txBody>
      </p:sp>
    </p:spTree>
    <p:extLst>
      <p:ext uri="{BB962C8B-B14F-4D97-AF65-F5344CB8AC3E}">
        <p14:creationId xmlns:p14="http://schemas.microsoft.com/office/powerpoint/2010/main" val="157648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2</a:t>
            </a:fld>
            <a:endParaRPr lang="en-US"/>
          </a:p>
        </p:txBody>
      </p:sp>
    </p:spTree>
    <p:extLst>
      <p:ext uri="{BB962C8B-B14F-4D97-AF65-F5344CB8AC3E}">
        <p14:creationId xmlns:p14="http://schemas.microsoft.com/office/powerpoint/2010/main" val="301692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70540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23</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25</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26</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27</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29</a:t>
            </a:fld>
            <a:endParaRPr lang="en-US"/>
          </a:p>
        </p:txBody>
      </p:sp>
    </p:spTree>
    <p:extLst>
      <p:ext uri="{BB962C8B-B14F-4D97-AF65-F5344CB8AC3E}">
        <p14:creationId xmlns:p14="http://schemas.microsoft.com/office/powerpoint/2010/main" val="2039514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30</a:t>
            </a:fld>
            <a:endParaRPr lang="en-US"/>
          </a:p>
        </p:txBody>
      </p:sp>
    </p:spTree>
    <p:extLst>
      <p:ext uri="{BB962C8B-B14F-4D97-AF65-F5344CB8AC3E}">
        <p14:creationId xmlns:p14="http://schemas.microsoft.com/office/powerpoint/2010/main" val="95728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31</a:t>
            </a:fld>
            <a:endParaRPr lang="en-US"/>
          </a:p>
        </p:txBody>
      </p:sp>
    </p:spTree>
    <p:extLst>
      <p:ext uri="{BB962C8B-B14F-4D97-AF65-F5344CB8AC3E}">
        <p14:creationId xmlns:p14="http://schemas.microsoft.com/office/powerpoint/2010/main" val="95861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32</a:t>
            </a:fld>
            <a:endParaRPr lang="en-US"/>
          </a:p>
        </p:txBody>
      </p:sp>
    </p:spTree>
    <p:extLst>
      <p:ext uri="{BB962C8B-B14F-4D97-AF65-F5344CB8AC3E}">
        <p14:creationId xmlns:p14="http://schemas.microsoft.com/office/powerpoint/2010/main" val="36023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3</a:t>
            </a:fld>
            <a:endParaRPr lang="en-US"/>
          </a:p>
        </p:txBody>
      </p:sp>
    </p:spTree>
    <p:extLst>
      <p:ext uri="{BB962C8B-B14F-4D97-AF65-F5344CB8AC3E}">
        <p14:creationId xmlns:p14="http://schemas.microsoft.com/office/powerpoint/2010/main" val="1522515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33</a:t>
            </a:fld>
            <a:endParaRPr lang="en-US"/>
          </a:p>
        </p:txBody>
      </p:sp>
    </p:spTree>
    <p:extLst>
      <p:ext uri="{BB962C8B-B14F-4D97-AF65-F5344CB8AC3E}">
        <p14:creationId xmlns:p14="http://schemas.microsoft.com/office/powerpoint/2010/main" val="1399094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35</a:t>
            </a:fld>
            <a:endParaRPr lang="en-US"/>
          </a:p>
        </p:txBody>
      </p:sp>
    </p:spTree>
    <p:extLst>
      <p:ext uri="{BB962C8B-B14F-4D97-AF65-F5344CB8AC3E}">
        <p14:creationId xmlns:p14="http://schemas.microsoft.com/office/powerpoint/2010/main" val="1266305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36</a:t>
            </a:fld>
            <a:endParaRPr lang="en-US"/>
          </a:p>
        </p:txBody>
      </p:sp>
    </p:spTree>
    <p:extLst>
      <p:ext uri="{BB962C8B-B14F-4D97-AF65-F5344CB8AC3E}">
        <p14:creationId xmlns:p14="http://schemas.microsoft.com/office/powerpoint/2010/main" val="121645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37</a:t>
            </a:fld>
            <a:endParaRPr lang="en-US"/>
          </a:p>
        </p:txBody>
      </p:sp>
    </p:spTree>
    <p:extLst>
      <p:ext uri="{BB962C8B-B14F-4D97-AF65-F5344CB8AC3E}">
        <p14:creationId xmlns:p14="http://schemas.microsoft.com/office/powerpoint/2010/main" val="15368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38</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39</a:t>
            </a:fld>
            <a:endParaRPr lang="en-US"/>
          </a:p>
        </p:txBody>
      </p:sp>
    </p:spTree>
    <p:extLst>
      <p:ext uri="{BB962C8B-B14F-4D97-AF65-F5344CB8AC3E}">
        <p14:creationId xmlns:p14="http://schemas.microsoft.com/office/powerpoint/2010/main" val="653410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40</a:t>
            </a:fld>
            <a:endParaRPr lang="en-US"/>
          </a:p>
        </p:txBody>
      </p:sp>
    </p:spTree>
    <p:extLst>
      <p:ext uri="{BB962C8B-B14F-4D97-AF65-F5344CB8AC3E}">
        <p14:creationId xmlns:p14="http://schemas.microsoft.com/office/powerpoint/2010/main" val="1832107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41</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42</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43</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555603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44</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45</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23814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154978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7</a:t>
            </a:fld>
            <a:endParaRPr lang="en-US"/>
          </a:p>
        </p:txBody>
      </p:sp>
    </p:spTree>
    <p:extLst>
      <p:ext uri="{BB962C8B-B14F-4D97-AF65-F5344CB8AC3E}">
        <p14:creationId xmlns:p14="http://schemas.microsoft.com/office/powerpoint/2010/main" val="125107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8</a:t>
            </a:fld>
            <a:endParaRPr lang="en-US"/>
          </a:p>
        </p:txBody>
      </p:sp>
    </p:spTree>
    <p:extLst>
      <p:ext uri="{BB962C8B-B14F-4D97-AF65-F5344CB8AC3E}">
        <p14:creationId xmlns:p14="http://schemas.microsoft.com/office/powerpoint/2010/main" val="1551719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67072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33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1500" cap="all"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600"/>
              </a:spcBef>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2250">
                <a:solidFill>
                  <a:schemeClr val="bg1"/>
                </a:solidFill>
              </a:defRPr>
            </a:lvl1pPr>
          </a:lstStyle>
          <a:p>
            <a:r>
              <a:rPr lang="en-US" smtClean="0"/>
              <a:t>Click to edit Master title style</a:t>
            </a:r>
            <a:endParaRPr lang="en-US"/>
          </a:p>
        </p:txBody>
      </p:sp>
      <p:sp>
        <p:nvSpPr>
          <p:cNvPr id="6" name="Picture Placeholder 2"/>
          <p:cNvSpPr>
            <a:spLocks noGrp="1"/>
          </p:cNvSpPr>
          <p:nvPr>
            <p:ph type="pic" idx="1"/>
          </p:nvPr>
        </p:nvSpPr>
        <p:spPr>
          <a:xfrm>
            <a:off x="0" y="2"/>
            <a:ext cx="8101584" cy="6857999"/>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AF5163-EA68-470D-A0C8-FC1F73644300}" type="datetime1">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57200"/>
            <a:ext cx="19431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1" y="457200"/>
            <a:ext cx="7048500" cy="5719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BE8AE-D1C6-4F4D-BEE0-04B293E3D66F}" type="datetime1">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533400" y="5115656"/>
            <a:ext cx="11125200" cy="914400"/>
          </a:xfrm>
        </p:spPr>
        <p:txBody>
          <a:bodyPr anchor="b">
            <a:normAutofit/>
          </a:bodyPr>
          <a:lstStyle>
            <a:lvl1pPr algn="ctr">
              <a:defRPr sz="3300" spc="-38" baseline="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1500" cap="all"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DBF20B-F820-424C-8093-C452C2359AEB}" type="datetime1">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
        <p:nvSpPr>
          <p:cNvPr id="7" name="Title Placeholder 1"/>
          <p:cNvSpPr>
            <a:spLocks noGrp="1"/>
          </p:cNvSpPr>
          <p:nvPr>
            <p:ph type="title"/>
          </p:nvPr>
        </p:nvSpPr>
        <p:spPr>
          <a:xfrm>
            <a:off x="1873189" y="135889"/>
            <a:ext cx="10022890" cy="439445"/>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8" name="Text Placeholder 2"/>
          <p:cNvSpPr>
            <a:spLocks noGrp="1"/>
          </p:cNvSpPr>
          <p:nvPr>
            <p:ph idx="1"/>
          </p:nvPr>
        </p:nvSpPr>
        <p:spPr>
          <a:xfrm>
            <a:off x="1873189" y="710215"/>
            <a:ext cx="10022889" cy="577048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831851" y="2514600"/>
            <a:ext cx="10515600" cy="2743200"/>
          </a:xfrm>
        </p:spPr>
        <p:txBody>
          <a:bodyPr anchor="b">
            <a:normAutofit/>
          </a:bodyPr>
          <a:lstStyle>
            <a:lvl1pPr algn="ctr">
              <a:defRPr sz="3300" spc="-38" baseline="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5257800"/>
            <a:ext cx="10515600" cy="914400"/>
          </a:xfrm>
        </p:spPr>
        <p:txBody>
          <a:bodyPr>
            <a:normAutofit/>
          </a:bodyPr>
          <a:lstStyle>
            <a:lvl1pPr marL="0" indent="0" algn="ctr">
              <a:spcBef>
                <a:spcPts val="0"/>
              </a:spcBef>
              <a:buNone/>
              <a:defRPr sz="1500" cap="all" spc="38" baseline="0">
                <a:solidFill>
                  <a:schemeClr val="bg1"/>
                </a:solidFill>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714500"/>
            <a:ext cx="4495800" cy="446227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FFC3CAE7-3249-403A-B285-9B31103488D9}" type="datetime1">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350" b="1" cap="all"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1527048" y="2481945"/>
            <a:ext cx="4498848" cy="3690257"/>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350" b="1" cap="all"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6172200" y="2481945"/>
            <a:ext cx="4498848" cy="3690257"/>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3FCBCD14-968B-4FAF-BE62-3B5408F7976F}" type="datetime1">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3939FA-8972-4C9B-9F6E-12866A5C6A21}" type="datetime1">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3" y="1714498"/>
            <a:ext cx="3506788" cy="2880360"/>
          </a:xfrm>
        </p:spPr>
        <p:txBody>
          <a:bodyPr anchor="b">
            <a:normAutofit/>
          </a:bodyPr>
          <a:lstStyle>
            <a:lvl1pPr>
              <a:defRPr sz="2250"/>
            </a:lvl1pPr>
          </a:lstStyle>
          <a:p>
            <a:r>
              <a:rPr lang="en-US" dirty="0" smtClean="0"/>
              <a:t>Click to edit Master title style</a:t>
            </a:r>
            <a:endParaRPr lang="en-US" dirty="0"/>
          </a:p>
        </p:txBody>
      </p:sp>
      <p:sp>
        <p:nvSpPr>
          <p:cNvPr id="3" name="Content Placeholder 2"/>
          <p:cNvSpPr>
            <a:spLocks noGrp="1"/>
          </p:cNvSpPr>
          <p:nvPr>
            <p:ph idx="1"/>
          </p:nvPr>
        </p:nvSpPr>
        <p:spPr>
          <a:xfrm>
            <a:off x="530354" y="457200"/>
            <a:ext cx="7242111" cy="57150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151813" y="4590288"/>
            <a:ext cx="3514564" cy="1581912"/>
          </a:xfrm>
        </p:spPr>
        <p:txBody>
          <a:bodyPr/>
          <a:lstStyle>
            <a:lvl1pPr marL="0" indent="0">
              <a:spcBef>
                <a:spcPts val="60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A6234A1-84C1-4457-9B5B-7B9D9E45A2DE}" type="datetime1">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317071" y="135889"/>
            <a:ext cx="9579007" cy="439445"/>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317071" y="710215"/>
            <a:ext cx="9579007" cy="577048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600">
                <a:solidFill>
                  <a:schemeClr val="bg1"/>
                </a:solidFill>
              </a:defRPr>
            </a:lvl1pPr>
          </a:lstStyle>
          <a:p>
            <a:fld id="{649D8103-2658-4837-B2F4-88D7DB80EA76}" type="datetime1">
              <a:rPr lang="en-US" smtClean="0"/>
              <a:t>12/6/16</a:t>
            </a:fld>
            <a:endParaRPr lang="en-US"/>
          </a:p>
        </p:txBody>
      </p:sp>
      <p:sp>
        <p:nvSpPr>
          <p:cNvPr id="5" name="Footer Placeholder 4"/>
          <p:cNvSpPr>
            <a:spLocks noGrp="1"/>
          </p:cNvSpPr>
          <p:nvPr>
            <p:ph type="ftr" sz="quarter" idx="3"/>
          </p:nvPr>
        </p:nvSpPr>
        <p:spPr>
          <a:xfrm>
            <a:off x="-2964" y="6601556"/>
            <a:ext cx="6491381" cy="228600"/>
          </a:xfrm>
          <a:prstGeom prst="rect">
            <a:avLst/>
          </a:prstGeom>
        </p:spPr>
        <p:txBody>
          <a:bodyPr vert="horz" lIns="91440" tIns="45720" rIns="91440" bIns="45720" rtlCol="0" anchor="ctr"/>
          <a:lstStyle>
            <a:lvl1pPr algn="l">
              <a:defRPr sz="1000">
                <a:solidFill>
                  <a:schemeClr val="bg1"/>
                </a:solidFill>
              </a:defRPr>
            </a:lvl1pPr>
          </a:lstStyle>
          <a:p>
            <a:r>
              <a:rPr lang="en-US" dirty="0" smtClean="0"/>
              <a:t>HUL LIME 2014 – FMS - TRIPOD</a:t>
            </a:r>
            <a:endParaRPr lang="en-US" dirty="0"/>
          </a:p>
        </p:txBody>
      </p:sp>
      <p:sp>
        <p:nvSpPr>
          <p:cNvPr id="6" name="Slide Number Placeholder 5"/>
          <p:cNvSpPr>
            <a:spLocks noGrp="1"/>
          </p:cNvSpPr>
          <p:nvPr>
            <p:ph type="sldNum" sz="quarter" idx="4"/>
          </p:nvPr>
        </p:nvSpPr>
        <p:spPr>
          <a:xfrm>
            <a:off x="11409626" y="6601556"/>
            <a:ext cx="773503" cy="228600"/>
          </a:xfrm>
          <a:prstGeom prst="rect">
            <a:avLst/>
          </a:prstGeom>
        </p:spPr>
        <p:txBody>
          <a:bodyPr vert="horz" lIns="91440" tIns="45720" rIns="91440" bIns="45720" rtlCol="0" anchor="ctr"/>
          <a:lstStyle>
            <a:lvl1pPr algn="r">
              <a:defRPr sz="1000">
                <a:solidFill>
                  <a:schemeClr val="bg1"/>
                </a:solidFill>
              </a:defRPr>
            </a:lvl1pPr>
          </a:lstStyle>
          <a:p>
            <a:fld id="{E31375A4-56A4-47D6-9801-1991572033F7}" type="slidenum">
              <a:rPr lang="en-US" smtClean="0"/>
              <a:pPr/>
              <a:t>‹#›</a:t>
            </a:fld>
            <a:endParaRPr lang="en-US"/>
          </a:p>
        </p:txBody>
      </p:sp>
      <p:sp>
        <p:nvSpPr>
          <p:cNvPr id="8" name="Rectangle 7"/>
          <p:cNvSpPr/>
          <p:nvPr userDrawn="1"/>
        </p:nvSpPr>
        <p:spPr>
          <a:xfrm>
            <a:off x="0" y="1"/>
            <a:ext cx="2210540" cy="65558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550" kern="1200" cap="all" baseline="0">
          <a:solidFill>
            <a:schemeClr val="accent1"/>
          </a:solidFill>
          <a:latin typeface="+mj-lt"/>
          <a:ea typeface="+mj-ea"/>
          <a:cs typeface="+mj-cs"/>
        </a:defRPr>
      </a:lvl1pPr>
    </p:titleStyle>
    <p:bodyStyle>
      <a:lvl1pPr marL="205740" indent="-171450" algn="l" defTabSz="685800" rtl="0" eaLnBrk="1" latinLnBrk="0" hangingPunct="1">
        <a:lnSpc>
          <a:spcPct val="90000"/>
        </a:lnSpc>
        <a:spcBef>
          <a:spcPts val="1350"/>
        </a:spcBef>
        <a:buClr>
          <a:schemeClr val="accent1"/>
        </a:buClr>
        <a:buSzPct val="100000"/>
        <a:buFont typeface="Arial" pitchFamily="34" charset="0"/>
        <a:buChar char="▪"/>
        <a:defRPr sz="1500" kern="1200">
          <a:solidFill>
            <a:schemeClr val="tx1"/>
          </a:solidFill>
          <a:latin typeface="+mn-lt"/>
          <a:ea typeface="+mn-ea"/>
          <a:cs typeface="+mn-cs"/>
        </a:defRPr>
      </a:lvl1pPr>
      <a:lvl2pPr marL="445770" indent="-171450" algn="l" defTabSz="685800" rtl="0" eaLnBrk="1" latinLnBrk="0" hangingPunct="1">
        <a:lnSpc>
          <a:spcPct val="90000"/>
        </a:lnSpc>
        <a:spcBef>
          <a:spcPts val="600"/>
        </a:spcBef>
        <a:buClr>
          <a:schemeClr val="accent1"/>
        </a:buClr>
        <a:buSzPct val="100000"/>
        <a:buFont typeface="Arial" pitchFamily="34" charset="0"/>
        <a:buChar char="▪"/>
        <a:defRPr sz="1350" kern="1200">
          <a:solidFill>
            <a:schemeClr val="tx1"/>
          </a:solidFill>
          <a:latin typeface="+mn-lt"/>
          <a:ea typeface="+mn-ea"/>
          <a:cs typeface="+mn-cs"/>
        </a:defRPr>
      </a:lvl2pPr>
      <a:lvl3pPr marL="685800" indent="-171450" algn="l" defTabSz="685800" rtl="0" eaLnBrk="1" latinLnBrk="0" hangingPunct="1">
        <a:lnSpc>
          <a:spcPct val="90000"/>
        </a:lnSpc>
        <a:spcBef>
          <a:spcPts val="600"/>
        </a:spcBef>
        <a:buClr>
          <a:schemeClr val="accent1"/>
        </a:buClr>
        <a:buSzPct val="100000"/>
        <a:buFont typeface="Arial" pitchFamily="34" charset="0"/>
        <a:buChar char="▪"/>
        <a:defRPr sz="1200" kern="1200">
          <a:solidFill>
            <a:schemeClr val="tx1"/>
          </a:solidFill>
          <a:latin typeface="+mn-lt"/>
          <a:ea typeface="+mn-ea"/>
          <a:cs typeface="+mn-cs"/>
        </a:defRPr>
      </a:lvl3pPr>
      <a:lvl4pPr marL="89154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4pPr>
      <a:lvl5pPr marL="10972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5pPr>
      <a:lvl6pPr marL="126873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6pPr>
      <a:lvl7pPr marL="14401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7pPr>
      <a:lvl8pPr marL="161163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8pPr>
      <a:lvl9pPr marL="17830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7.png"/><Relationship Id="rId9" Type="http://schemas.openxmlformats.org/officeDocument/2006/relationships/image" Target="../media/image9.JPG"/><Relationship Id="rId10"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3.xml"/><Relationship Id="rId5" Type="http://schemas.openxmlformats.org/officeDocument/2006/relationships/notesSlide" Target="../notesSlides/notesSlide2.xml"/><Relationship Id="rId6" Type="http://schemas.openxmlformats.org/officeDocument/2006/relationships/image" Target="../media/image2.png"/><Relationship Id="rId7" Type="http://schemas.openxmlformats.org/officeDocument/2006/relationships/image" Target="../media/image3.gif"/><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slideLayout" Target="../slideLayouts/slideLayout3.xml"/><Relationship Id="rId8" Type="http://schemas.openxmlformats.org/officeDocument/2006/relationships/notesSlide" Target="../notesSlides/notesSlide29.xml"/><Relationship Id="rId1" Type="http://schemas.openxmlformats.org/officeDocument/2006/relationships/tags" Target="../tags/tag20.xml"/><Relationship Id="rId2" Type="http://schemas.openxmlformats.org/officeDocument/2006/relationships/tags" Target="../tags/tag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emf"/><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slideLayout" Target="../slideLayouts/slideLayout3.xml"/><Relationship Id="rId10" Type="http://schemas.openxmlformats.org/officeDocument/2006/relationships/notesSlide" Target="../notesSlides/notesSlide5.xml"/><Relationship Id="rId1" Type="http://schemas.openxmlformats.org/officeDocument/2006/relationships/tags" Target="../tags/tag4.xml"/><Relationship Id="rId2"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 Id="rId9" Type="http://schemas.openxmlformats.org/officeDocument/2006/relationships/slideLayout" Target="../slideLayouts/slideLayout3.xml"/><Relationship Id="rId10" Type="http://schemas.openxmlformats.org/officeDocument/2006/relationships/notesSlide" Target="../notesSlides/notesSlide6.xml"/><Relationship Id="rId1" Type="http://schemas.openxmlformats.org/officeDocument/2006/relationships/tags" Target="../tags/tag12.xml"/><Relationship Id="rId2" Type="http://schemas.openxmlformats.org/officeDocument/2006/relationships/tags" Target="../tags/tag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2188667" y="4938598"/>
            <a:ext cx="7814666"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0"/>
              </a:spcBef>
              <a:buClr>
                <a:schemeClr val="accent1"/>
              </a:buClr>
              <a:buSzPct val="100000"/>
              <a:buFont typeface="Arial" pitchFamily="34" charset="0"/>
              <a:buNone/>
              <a:defRPr sz="2000" kern="1200" cap="all" spc="50" baseline="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9pPr>
          </a:lstStyle>
          <a:p>
            <a:r>
              <a:rPr lang="en-US" sz="3200" b="1" dirty="0" smtClean="0"/>
              <a:t>FINDING </a:t>
            </a:r>
            <a:r>
              <a:rPr lang="en-US" sz="3200" b="1" smtClean="0"/>
              <a:t>CLEAN RESTAURANTS IN CHICAGO</a:t>
            </a:r>
            <a:endParaRPr lang="en-US" sz="3200" b="1" dirty="0"/>
          </a:p>
        </p:txBody>
      </p:sp>
      <p:sp>
        <p:nvSpPr>
          <p:cNvPr id="6" name="Subtitle 5"/>
          <p:cNvSpPr>
            <a:spLocks noGrp="1"/>
          </p:cNvSpPr>
          <p:nvPr>
            <p:ph type="subTitle" idx="1"/>
          </p:nvPr>
        </p:nvSpPr>
        <p:spPr>
          <a:xfrm>
            <a:off x="533400" y="5535498"/>
            <a:ext cx="11125200" cy="1320425"/>
          </a:xfrm>
        </p:spPr>
        <p:txBody>
          <a:bodyPr>
            <a:normAutofit fontScale="85000" lnSpcReduction="20000"/>
          </a:bodyPr>
          <a:lstStyle/>
          <a:p>
            <a:r>
              <a:rPr lang="en-US" sz="2400" b="1" spc="50" dirty="0"/>
              <a:t>TEAM </a:t>
            </a:r>
            <a:endParaRPr lang="en-US" sz="2400" b="1" spc="50" dirty="0" smtClean="0"/>
          </a:p>
          <a:p>
            <a:endParaRPr lang="en-US" sz="2400" b="1" spc="50" dirty="0" smtClean="0"/>
          </a:p>
          <a:p>
            <a:r>
              <a:rPr lang="en-US" sz="3800" b="1" spc="50" dirty="0" smtClean="0"/>
              <a:t>CHILL OUT</a:t>
            </a:r>
          </a:p>
          <a:p>
            <a:endParaRPr lang="en-US" sz="2400" b="1" spc="50" dirty="0"/>
          </a:p>
          <a:p>
            <a:r>
              <a:rPr lang="en-US" sz="2400" b="1" spc="50" dirty="0"/>
              <a:t>ANKITA VERMA, EMILY COPPESS, HEMAL AGARWAL, SUNNY JING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65100"/>
            <a:ext cx="6096000" cy="4533900"/>
          </a:xfrm>
          <a:prstGeom prst="rect">
            <a:avLst/>
          </a:prstGeom>
        </p:spPr>
      </p:pic>
    </p:spTree>
    <p:extLst>
      <p:ext uri="{BB962C8B-B14F-4D97-AF65-F5344CB8AC3E}">
        <p14:creationId xmlns:p14="http://schemas.microsoft.com/office/powerpoint/2010/main" val="422727903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53015276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Inspection Score Generated</a:t>
            </a:r>
            <a:endParaRPr lang="en-US" dirty="0"/>
          </a:p>
        </p:txBody>
      </p:sp>
      <p:cxnSp>
        <p:nvCxnSpPr>
          <p:cNvPr id="21" name="AutoShape 15"/>
          <p:cNvCxnSpPr>
            <a:cxnSpLocks noChangeShapeType="1"/>
            <a:stCxn id="24" idx="2"/>
          </p:cNvCxnSpPr>
          <p:nvPr/>
        </p:nvCxnSpPr>
        <p:spPr bwMode="auto">
          <a:xfrm rot="5400000">
            <a:off x="5176801" y="1012106"/>
            <a:ext cx="792163" cy="2773363"/>
          </a:xfrm>
          <a:prstGeom prst="bentConnector3">
            <a:avLst>
              <a:gd name="adj1" fmla="val 49898"/>
            </a:avLst>
          </a:prstGeom>
          <a:noFill/>
          <a:ln w="12700">
            <a:solidFill>
              <a:schemeClr val="accent1"/>
            </a:solidFill>
            <a:miter lim="800000"/>
            <a:headEnd/>
            <a:tailEnd/>
          </a:ln>
        </p:spPr>
      </p:cxnSp>
      <p:cxnSp>
        <p:nvCxnSpPr>
          <p:cNvPr id="23" name="AutoShape 16"/>
          <p:cNvCxnSpPr>
            <a:cxnSpLocks noChangeShapeType="1"/>
            <a:stCxn id="24" idx="2"/>
          </p:cNvCxnSpPr>
          <p:nvPr/>
        </p:nvCxnSpPr>
        <p:spPr bwMode="auto">
          <a:xfrm rot="16200000" flipH="1">
            <a:off x="7951751" y="1010519"/>
            <a:ext cx="792163" cy="2776537"/>
          </a:xfrm>
          <a:prstGeom prst="bentConnector3">
            <a:avLst>
              <a:gd name="adj1" fmla="val 49898"/>
            </a:avLst>
          </a:prstGeom>
          <a:noFill/>
          <a:ln w="12700">
            <a:solidFill>
              <a:schemeClr val="accent1"/>
            </a:solidFill>
            <a:miter lim="800000"/>
            <a:headEnd/>
            <a:tailEnd/>
          </a:ln>
        </p:spPr>
      </p:cxnSp>
      <p:cxnSp>
        <p:nvCxnSpPr>
          <p:cNvPr id="24" name="AutoShape 17"/>
          <p:cNvCxnSpPr>
            <a:cxnSpLocks noChangeShapeType="1"/>
            <a:endCxn id="24" idx="2"/>
          </p:cNvCxnSpPr>
          <p:nvPr/>
        </p:nvCxnSpPr>
        <p:spPr bwMode="auto">
          <a:xfrm rot="16200000">
            <a:off x="6563482" y="2398788"/>
            <a:ext cx="792163" cy="0"/>
          </a:xfrm>
          <a:prstGeom prst="straightConnector1">
            <a:avLst/>
          </a:prstGeom>
          <a:noFill/>
          <a:ln w="12700">
            <a:solidFill>
              <a:schemeClr val="accent1"/>
            </a:solidFill>
            <a:round/>
            <a:headEnd/>
            <a:tailEnd/>
          </a:ln>
        </p:spPr>
      </p:cxnSp>
      <p:sp>
        <p:nvSpPr>
          <p:cNvPr id="25" name="Rectangle 24"/>
          <p:cNvSpPr>
            <a:spLocks noChangeArrowheads="1"/>
          </p:cNvSpPr>
          <p:nvPr/>
        </p:nvSpPr>
        <p:spPr bwMode="auto">
          <a:xfrm>
            <a:off x="6326151" y="1210544"/>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Inspection</a:t>
            </a:r>
          </a:p>
          <a:p>
            <a:pPr algn="ctr">
              <a:defRPr/>
            </a:pPr>
            <a:r>
              <a:rPr lang="en-US" altLang="ja-JP" sz="1400" b="1" dirty="0" smtClean="0">
                <a:solidFill>
                  <a:schemeClr val="bg1"/>
                </a:solidFill>
                <a:ea typeface="ＭＳ Ｐゴシック" pitchFamily="50" charset="-128"/>
              </a:rPr>
              <a:t>(100)</a:t>
            </a:r>
            <a:endParaRPr lang="en-US" altLang="ja-JP" sz="1400" b="1" dirty="0">
              <a:solidFill>
                <a:schemeClr val="bg1"/>
              </a:solidFill>
              <a:ea typeface="ＭＳ Ｐゴシック" pitchFamily="50" charset="-128"/>
            </a:endParaRPr>
          </a:p>
        </p:txBody>
      </p:sp>
      <p:sp>
        <p:nvSpPr>
          <p:cNvPr id="26" name="Rectangle 25"/>
          <p:cNvSpPr>
            <a:spLocks noChangeArrowheads="1"/>
          </p:cNvSpPr>
          <p:nvPr/>
        </p:nvSpPr>
        <p:spPr bwMode="auto">
          <a:xfrm>
            <a:off x="3552789" y="279486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Critical</a:t>
            </a:r>
          </a:p>
          <a:p>
            <a:pPr algn="ctr">
              <a:defRPr/>
            </a:pPr>
            <a:r>
              <a:rPr lang="en-US" altLang="ja-JP" sz="1400" b="1" dirty="0" smtClean="0">
                <a:solidFill>
                  <a:schemeClr val="bg1"/>
                </a:solidFill>
                <a:ea typeface="ＭＳ Ｐゴシック" pitchFamily="50" charset="-128"/>
              </a:rPr>
              <a:t>(-8)</a:t>
            </a:r>
            <a:endParaRPr lang="en-US" altLang="ja-JP" sz="1400" b="1" dirty="0">
              <a:solidFill>
                <a:schemeClr val="bg1"/>
              </a:solidFill>
              <a:ea typeface="ＭＳ Ｐゴシック" pitchFamily="50" charset="-128"/>
            </a:endParaRPr>
          </a:p>
        </p:txBody>
      </p:sp>
      <p:sp>
        <p:nvSpPr>
          <p:cNvPr id="27" name="Rectangle 26"/>
          <p:cNvSpPr>
            <a:spLocks noChangeArrowheads="1"/>
          </p:cNvSpPr>
          <p:nvPr/>
        </p:nvSpPr>
        <p:spPr bwMode="auto">
          <a:xfrm>
            <a:off x="6326151" y="279486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Serious</a:t>
            </a:r>
          </a:p>
          <a:p>
            <a:pPr algn="ctr">
              <a:defRPr/>
            </a:pPr>
            <a:r>
              <a:rPr lang="en-US" altLang="ja-JP" sz="1400" b="1" dirty="0" smtClean="0">
                <a:solidFill>
                  <a:schemeClr val="bg1"/>
                </a:solidFill>
                <a:ea typeface="ＭＳ Ｐゴシック" pitchFamily="50" charset="-128"/>
              </a:rPr>
              <a:t>(-5)</a:t>
            </a:r>
            <a:endParaRPr lang="en-US" altLang="ja-JP" sz="1400" b="1" dirty="0">
              <a:solidFill>
                <a:schemeClr val="bg1"/>
              </a:solidFill>
              <a:ea typeface="ＭＳ Ｐゴシック" pitchFamily="50" charset="-128"/>
            </a:endParaRPr>
          </a:p>
        </p:txBody>
      </p:sp>
      <p:sp>
        <p:nvSpPr>
          <p:cNvPr id="29" name="Rectangle 28"/>
          <p:cNvSpPr>
            <a:spLocks noChangeArrowheads="1"/>
          </p:cNvSpPr>
          <p:nvPr/>
        </p:nvSpPr>
        <p:spPr bwMode="auto">
          <a:xfrm>
            <a:off x="9102689" y="2794869"/>
            <a:ext cx="126523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Minor</a:t>
            </a:r>
          </a:p>
          <a:p>
            <a:pPr algn="ctr">
              <a:defRPr/>
            </a:pPr>
            <a:r>
              <a:rPr lang="en-US" altLang="ja-JP" sz="1400" b="1" dirty="0" smtClean="0">
                <a:solidFill>
                  <a:schemeClr val="bg1"/>
                </a:solidFill>
                <a:ea typeface="ＭＳ Ｐゴシック" pitchFamily="50" charset="-128"/>
              </a:rPr>
              <a:t>(-3)</a:t>
            </a:r>
            <a:endParaRPr lang="en-US" altLang="ja-JP" sz="1400" b="1" dirty="0">
              <a:solidFill>
                <a:schemeClr val="bg1"/>
              </a:solidFill>
              <a:ea typeface="ＭＳ Ｐゴシック" pitchFamily="50" charset="-128"/>
            </a:endParaRPr>
          </a:p>
        </p:txBody>
      </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b="74878"/>
          <a:stretch/>
        </p:blipFill>
        <p:spPr>
          <a:xfrm>
            <a:off x="3552788" y="4821124"/>
            <a:ext cx="4796972" cy="1582738"/>
          </a:xfrm>
          <a:prstGeom prst="rect">
            <a:avLst/>
          </a:prstGeom>
        </p:spPr>
      </p:pic>
      <p:sp>
        <p:nvSpPr>
          <p:cNvPr id="32" name="Rectangle 31"/>
          <p:cNvSpPr>
            <a:spLocks noChangeArrowheads="1"/>
          </p:cNvSpPr>
          <p:nvPr/>
        </p:nvSpPr>
        <p:spPr bwMode="auto">
          <a:xfrm>
            <a:off x="3552788" y="3755343"/>
            <a:ext cx="1266825"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smtClean="0">
                <a:solidFill>
                  <a:schemeClr val="tx1"/>
                </a:solidFill>
                <a:ea typeface="ＭＳ Ｐゴシック" pitchFamily="50" charset="-128"/>
              </a:rPr>
              <a:t>Violation Types 1-14</a:t>
            </a:r>
            <a:endParaRPr lang="en-US" altLang="ja-JP" sz="1400" b="1" dirty="0">
              <a:solidFill>
                <a:schemeClr val="tx1"/>
              </a:solidFill>
              <a:ea typeface="ＭＳ Ｐゴシック" pitchFamily="50" charset="-128"/>
            </a:endParaRPr>
          </a:p>
        </p:txBody>
      </p:sp>
      <p:sp>
        <p:nvSpPr>
          <p:cNvPr id="33" name="Rectangle 32"/>
          <p:cNvSpPr>
            <a:spLocks noChangeArrowheads="1"/>
          </p:cNvSpPr>
          <p:nvPr/>
        </p:nvSpPr>
        <p:spPr bwMode="auto">
          <a:xfrm>
            <a:off x="6326149" y="3755343"/>
            <a:ext cx="1266825"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smtClean="0">
                <a:solidFill>
                  <a:schemeClr val="tx1"/>
                </a:solidFill>
                <a:ea typeface="ＭＳ Ｐゴシック" pitchFamily="50" charset="-128"/>
              </a:rPr>
              <a:t>Violation Types</a:t>
            </a:r>
          </a:p>
          <a:p>
            <a:pPr algn="ctr">
              <a:defRPr/>
            </a:pPr>
            <a:r>
              <a:rPr lang="en-US" altLang="ja-JP" sz="1400" b="1" dirty="0" smtClean="0">
                <a:solidFill>
                  <a:schemeClr val="tx1"/>
                </a:solidFill>
                <a:ea typeface="ＭＳ Ｐゴシック" pitchFamily="50" charset="-128"/>
              </a:rPr>
              <a:t>15-29</a:t>
            </a:r>
            <a:endParaRPr lang="en-US" altLang="ja-JP" sz="1400" b="1" dirty="0">
              <a:solidFill>
                <a:schemeClr val="tx1"/>
              </a:solidFill>
              <a:ea typeface="ＭＳ Ｐゴシック" pitchFamily="50" charset="-128"/>
            </a:endParaRPr>
          </a:p>
        </p:txBody>
      </p:sp>
      <p:sp>
        <p:nvSpPr>
          <p:cNvPr id="34" name="Rectangle 33"/>
          <p:cNvSpPr>
            <a:spLocks noChangeArrowheads="1"/>
          </p:cNvSpPr>
          <p:nvPr/>
        </p:nvSpPr>
        <p:spPr bwMode="auto">
          <a:xfrm>
            <a:off x="9102689" y="3755343"/>
            <a:ext cx="1265237"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smtClean="0">
                <a:solidFill>
                  <a:schemeClr val="tx1"/>
                </a:solidFill>
                <a:ea typeface="ＭＳ Ｐゴシック" pitchFamily="50" charset="-128"/>
              </a:rPr>
              <a:t>Violation Types</a:t>
            </a:r>
          </a:p>
          <a:p>
            <a:pPr algn="ctr">
              <a:defRPr/>
            </a:pPr>
            <a:r>
              <a:rPr lang="en-US" altLang="ja-JP" sz="1400" b="1" dirty="0" smtClean="0">
                <a:solidFill>
                  <a:schemeClr val="tx1"/>
                </a:solidFill>
                <a:ea typeface="ＭＳ Ｐゴシック" pitchFamily="50" charset="-128"/>
              </a:rPr>
              <a:t>30-45, 70</a:t>
            </a:r>
            <a:endParaRPr lang="en-US" altLang="ja-JP" sz="1400" b="1" dirty="0">
              <a:solidFill>
                <a:schemeClr val="tx1"/>
              </a:solidFill>
              <a:ea typeface="ＭＳ Ｐゴシック" pitchFamily="50" charset="-128"/>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040"/>
          <a:stretch/>
        </p:blipFill>
        <p:spPr>
          <a:xfrm>
            <a:off x="8589041" y="4763752"/>
            <a:ext cx="1778885" cy="1689693"/>
          </a:xfrm>
          <a:prstGeom prst="rect">
            <a:avLst/>
          </a:prstGeom>
        </p:spPr>
      </p:pic>
    </p:spTree>
    <p:extLst>
      <p:ext uri="{BB962C8B-B14F-4D97-AF65-F5344CB8AC3E}">
        <p14:creationId xmlns:p14="http://schemas.microsoft.com/office/powerpoint/2010/main" val="58048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1607644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0989225" y="634302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Inspection Score Generated</a:t>
            </a:r>
            <a:endParaRPr lang="en-US" dirty="0"/>
          </a:p>
        </p:txBody>
      </p:sp>
      <p:cxnSp>
        <p:nvCxnSpPr>
          <p:cNvPr id="6" name="AutoShape 15"/>
          <p:cNvCxnSpPr>
            <a:cxnSpLocks noChangeShapeType="1"/>
          </p:cNvCxnSpPr>
          <p:nvPr/>
        </p:nvCxnSpPr>
        <p:spPr bwMode="auto">
          <a:xfrm rot="5400000">
            <a:off x="4969714" y="789177"/>
            <a:ext cx="792163" cy="2773363"/>
          </a:xfrm>
          <a:prstGeom prst="bentConnector3">
            <a:avLst>
              <a:gd name="adj1" fmla="val 49898"/>
            </a:avLst>
          </a:prstGeom>
          <a:noFill/>
          <a:ln w="12700">
            <a:solidFill>
              <a:schemeClr val="accent1"/>
            </a:solidFill>
            <a:miter lim="800000"/>
            <a:headEnd/>
            <a:tailEnd/>
          </a:ln>
        </p:spPr>
      </p:cxnSp>
      <p:cxnSp>
        <p:nvCxnSpPr>
          <p:cNvPr id="7" name="AutoShape 16"/>
          <p:cNvCxnSpPr>
            <a:cxnSpLocks noChangeShapeType="1"/>
          </p:cNvCxnSpPr>
          <p:nvPr/>
        </p:nvCxnSpPr>
        <p:spPr bwMode="auto">
          <a:xfrm rot="16200000" flipH="1">
            <a:off x="7744664" y="787590"/>
            <a:ext cx="792163" cy="2776537"/>
          </a:xfrm>
          <a:prstGeom prst="bentConnector3">
            <a:avLst>
              <a:gd name="adj1" fmla="val 49898"/>
            </a:avLst>
          </a:prstGeom>
          <a:noFill/>
          <a:ln w="12700">
            <a:solidFill>
              <a:schemeClr val="accent1"/>
            </a:solidFill>
            <a:miter lim="800000"/>
            <a:headEnd/>
            <a:tailEnd/>
          </a:ln>
        </p:spPr>
      </p:cxnSp>
      <p:sp>
        <p:nvSpPr>
          <p:cNvPr id="19" name="Rectangle 18"/>
          <p:cNvSpPr>
            <a:spLocks noChangeArrowheads="1"/>
          </p:cNvSpPr>
          <p:nvPr/>
        </p:nvSpPr>
        <p:spPr bwMode="auto">
          <a:xfrm>
            <a:off x="6119064" y="987615"/>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Inspection</a:t>
            </a:r>
          </a:p>
          <a:p>
            <a:pPr algn="ctr">
              <a:defRPr/>
            </a:pPr>
            <a:r>
              <a:rPr lang="en-US" altLang="ja-JP" sz="1400" b="1" dirty="0" smtClean="0">
                <a:solidFill>
                  <a:schemeClr val="bg1"/>
                </a:solidFill>
                <a:ea typeface="ＭＳ Ｐゴシック" pitchFamily="50" charset="-128"/>
              </a:rPr>
              <a:t>(Base 100)</a:t>
            </a:r>
            <a:endParaRPr lang="en-US" altLang="ja-JP" sz="1400" b="1" dirty="0">
              <a:solidFill>
                <a:schemeClr val="bg1"/>
              </a:solidFill>
              <a:ea typeface="ＭＳ Ｐゴシック" pitchFamily="50" charset="-128"/>
            </a:endParaRPr>
          </a:p>
        </p:txBody>
      </p:sp>
      <p:sp>
        <p:nvSpPr>
          <p:cNvPr id="28" name="Rectangle 27"/>
          <p:cNvSpPr>
            <a:spLocks noChangeArrowheads="1"/>
          </p:cNvSpPr>
          <p:nvPr/>
        </p:nvSpPr>
        <p:spPr bwMode="auto">
          <a:xfrm>
            <a:off x="3345702" y="2571940"/>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Violation</a:t>
            </a:r>
            <a:endParaRPr lang="en-US" altLang="ja-JP" sz="1400" b="1" dirty="0">
              <a:solidFill>
                <a:schemeClr val="bg1"/>
              </a:solidFill>
              <a:ea typeface="ＭＳ Ｐゴシック" pitchFamily="50" charset="-128"/>
            </a:endParaRPr>
          </a:p>
        </p:txBody>
      </p:sp>
      <p:sp>
        <p:nvSpPr>
          <p:cNvPr id="30" name="Rectangle 29"/>
          <p:cNvSpPr>
            <a:spLocks noChangeArrowheads="1"/>
          </p:cNvSpPr>
          <p:nvPr/>
        </p:nvSpPr>
        <p:spPr bwMode="auto">
          <a:xfrm>
            <a:off x="8895602" y="2571940"/>
            <a:ext cx="126523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No Violation</a:t>
            </a:r>
            <a:endParaRPr lang="en-US" altLang="ja-JP" sz="1400" b="1" dirty="0">
              <a:solidFill>
                <a:schemeClr val="bg1"/>
              </a:solidFill>
              <a:ea typeface="ＭＳ Ｐゴシック" pitchFamily="50" charset="-128"/>
            </a:endParaRPr>
          </a:p>
        </p:txBody>
      </p:sp>
      <p:graphicFrame>
        <p:nvGraphicFramePr>
          <p:cNvPr id="40" name="Diagram 39"/>
          <p:cNvGraphicFramePr/>
          <p:nvPr>
            <p:extLst>
              <p:ext uri="{D42A27DB-BD31-4B8C-83A1-F6EECF244321}">
                <p14:modId xmlns:p14="http://schemas.microsoft.com/office/powerpoint/2010/main" val="486070148"/>
              </p:ext>
            </p:extLst>
          </p:nvPr>
        </p:nvGraphicFramePr>
        <p:xfrm>
          <a:off x="9986987" y="-134175"/>
          <a:ext cx="1697965" cy="1780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Rectangle 40"/>
          <p:cNvSpPr/>
          <p:nvPr/>
        </p:nvSpPr>
        <p:spPr>
          <a:xfrm>
            <a:off x="11764215" y="155359"/>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bg1"/>
                </a:solidFill>
              </a:rPr>
              <a:t>-8</a:t>
            </a:r>
            <a:endParaRPr lang="en-US" sz="1000" dirty="0">
              <a:solidFill>
                <a:schemeClr val="bg1"/>
              </a:solidFill>
            </a:endParaRPr>
          </a:p>
        </p:txBody>
      </p:sp>
      <p:sp>
        <p:nvSpPr>
          <p:cNvPr id="43" name="Rectangle 42"/>
          <p:cNvSpPr/>
          <p:nvPr/>
        </p:nvSpPr>
        <p:spPr>
          <a:xfrm>
            <a:off x="11746296" y="571487"/>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bg1"/>
                </a:solidFill>
              </a:rPr>
              <a:t>-5</a:t>
            </a:r>
            <a:endParaRPr lang="en-US" sz="1000" dirty="0">
              <a:solidFill>
                <a:schemeClr val="bg1"/>
              </a:solidFill>
            </a:endParaRPr>
          </a:p>
        </p:txBody>
      </p:sp>
      <p:sp>
        <p:nvSpPr>
          <p:cNvPr id="44" name="Rectangle 43"/>
          <p:cNvSpPr/>
          <p:nvPr/>
        </p:nvSpPr>
        <p:spPr>
          <a:xfrm>
            <a:off x="11746295" y="1002837"/>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chemeClr val="bg1"/>
                </a:solidFill>
              </a:rPr>
              <a:t>-3</a:t>
            </a:r>
            <a:endParaRPr lang="en-US" sz="1000" dirty="0">
              <a:solidFill>
                <a:schemeClr val="bg1"/>
              </a:solidFill>
            </a:endParaRPr>
          </a:p>
        </p:txBody>
      </p:sp>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t="26703" b="53202"/>
          <a:stretch/>
        </p:blipFill>
        <p:spPr>
          <a:xfrm>
            <a:off x="2747221" y="3649999"/>
            <a:ext cx="4190999" cy="1106123"/>
          </a:xfrm>
          <a:prstGeom prst="rect">
            <a:avLst/>
          </a:prstGeom>
        </p:spPr>
      </p:pic>
      <p:pic>
        <p:nvPicPr>
          <p:cNvPr id="46" name="Picture 45"/>
          <p:cNvPicPr>
            <a:picLocks noChangeAspect="1"/>
          </p:cNvPicPr>
          <p:nvPr/>
        </p:nvPicPr>
        <p:blipFill rotWithShape="1">
          <a:blip r:embed="rId8">
            <a:extLst>
              <a:ext uri="{28A0092B-C50C-407E-A947-70E740481C1C}">
                <a14:useLocalDpi xmlns:a14="http://schemas.microsoft.com/office/drawing/2010/main" val="0"/>
              </a:ext>
            </a:extLst>
          </a:blip>
          <a:srcRect t="67360"/>
          <a:stretch/>
        </p:blipFill>
        <p:spPr>
          <a:xfrm>
            <a:off x="7765177" y="3509460"/>
            <a:ext cx="3757459" cy="1610755"/>
          </a:xfrm>
          <a:prstGeom prst="rect">
            <a:avLst/>
          </a:prstGeom>
        </p:spPr>
      </p:pic>
      <p:pic>
        <p:nvPicPr>
          <p:cNvPr id="50" name="Picture 49"/>
          <p:cNvPicPr>
            <a:picLocks noChangeAspect="1"/>
          </p:cNvPicPr>
          <p:nvPr/>
        </p:nvPicPr>
        <p:blipFill rotWithShape="1">
          <a:blip r:embed="rId9">
            <a:extLst>
              <a:ext uri="{28A0092B-C50C-407E-A947-70E740481C1C}">
                <a14:useLocalDpi xmlns:a14="http://schemas.microsoft.com/office/drawing/2010/main" val="0"/>
              </a:ext>
            </a:extLst>
          </a:blip>
          <a:srcRect l="5480"/>
          <a:stretch/>
        </p:blipFill>
        <p:spPr>
          <a:xfrm>
            <a:off x="2967895" y="5120215"/>
            <a:ext cx="2022438" cy="1426472"/>
          </a:xfrm>
          <a:prstGeom prst="rect">
            <a:avLst/>
          </a:prstGeom>
        </p:spPr>
      </p:pic>
      <p:pic>
        <p:nvPicPr>
          <p:cNvPr id="51" name="Picture 50"/>
          <p:cNvPicPr>
            <a:picLocks noChangeAspect="1"/>
          </p:cNvPicPr>
          <p:nvPr/>
        </p:nvPicPr>
        <p:blipFill rotWithShape="1">
          <a:blip r:embed="rId10">
            <a:extLst>
              <a:ext uri="{28A0092B-C50C-407E-A947-70E740481C1C}">
                <a14:useLocalDpi xmlns:a14="http://schemas.microsoft.com/office/drawing/2010/main" val="0"/>
              </a:ext>
            </a:extLst>
          </a:blip>
          <a:srcRect l="7994"/>
          <a:stretch/>
        </p:blipFill>
        <p:spPr>
          <a:xfrm>
            <a:off x="8398714" y="5174495"/>
            <a:ext cx="2260600" cy="1397125"/>
          </a:xfrm>
          <a:prstGeom prst="rect">
            <a:avLst/>
          </a:prstGeom>
        </p:spPr>
      </p:pic>
      <p:sp>
        <p:nvSpPr>
          <p:cNvPr id="53" name="Pentagon 52"/>
          <p:cNvSpPr/>
          <p:nvPr/>
        </p:nvSpPr>
        <p:spPr>
          <a:xfrm>
            <a:off x="6582709" y="3702915"/>
            <a:ext cx="339533" cy="220526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61690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0"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4883793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Score Generated</a:t>
            </a:r>
            <a:endParaRPr lang="en-US" dirty="0"/>
          </a:p>
        </p:txBody>
      </p:sp>
      <p:grpSp>
        <p:nvGrpSpPr>
          <p:cNvPr id="29" name="Group 28"/>
          <p:cNvGrpSpPr/>
          <p:nvPr/>
        </p:nvGrpSpPr>
        <p:grpSpPr>
          <a:xfrm>
            <a:off x="3565489" y="960866"/>
            <a:ext cx="7100913" cy="5338548"/>
            <a:chOff x="3565489" y="960866"/>
            <a:chExt cx="7100913" cy="5338548"/>
          </a:xfrm>
        </p:grpSpPr>
        <p:cxnSp>
          <p:nvCxnSpPr>
            <p:cNvPr id="6"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7"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9" name="Rectangle 8"/>
            <p:cNvSpPr>
              <a:spLocks noChangeArrowheads="1"/>
            </p:cNvSpPr>
            <p:nvPr/>
          </p:nvSpPr>
          <p:spPr bwMode="auto">
            <a:xfrm>
              <a:off x="6338851" y="960866"/>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Restaurant</a:t>
              </a:r>
            </a:p>
            <a:p>
              <a:pPr algn="ctr">
                <a:defRPr/>
              </a:pPr>
              <a:r>
                <a:rPr lang="en-US" altLang="ja-JP" sz="1400" b="1" dirty="0" smtClean="0">
                  <a:solidFill>
                    <a:schemeClr val="bg1"/>
                  </a:solidFill>
                  <a:ea typeface="ＭＳ Ｐゴシック" pitchFamily="50" charset="-128"/>
                </a:rPr>
                <a:t>(100)</a:t>
              </a:r>
              <a:endParaRPr lang="en-US" altLang="ja-JP" sz="1400" b="1" dirty="0">
                <a:solidFill>
                  <a:schemeClr val="bg1"/>
                </a:solidFill>
                <a:ea typeface="ＭＳ Ｐゴシック" pitchFamily="50" charset="-128"/>
              </a:endParaRPr>
            </a:p>
          </p:txBody>
        </p:sp>
        <p:sp>
          <p:nvSpPr>
            <p:cNvPr id="10" name="Rectangle 9"/>
            <p:cNvSpPr>
              <a:spLocks noChangeArrowheads="1"/>
            </p:cNvSpPr>
            <p:nvPr/>
          </p:nvSpPr>
          <p:spPr bwMode="auto">
            <a:xfrm>
              <a:off x="3565489" y="2545191"/>
              <a:ext cx="1345584"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Recent</a:t>
              </a:r>
            </a:p>
            <a:p>
              <a:pPr algn="ctr">
                <a:defRPr/>
              </a:pPr>
              <a:r>
                <a:rPr lang="en-US" altLang="ja-JP" sz="1400" b="1" dirty="0" smtClean="0">
                  <a:solidFill>
                    <a:schemeClr val="bg1"/>
                  </a:solidFill>
                  <a:ea typeface="ＭＳ Ｐゴシック" pitchFamily="50" charset="-128"/>
                </a:rPr>
                <a:t>(50% weightage)</a:t>
              </a:r>
              <a:endParaRPr lang="en-US" altLang="ja-JP" sz="1400" b="1" dirty="0">
                <a:solidFill>
                  <a:schemeClr val="bg1"/>
                </a:solidFill>
                <a:ea typeface="ＭＳ Ｐゴシック" pitchFamily="50" charset="-128"/>
              </a:endParaRPr>
            </a:p>
          </p:txBody>
        </p:sp>
        <p:sp>
          <p:nvSpPr>
            <p:cNvPr id="11" name="Rectangle 10"/>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Average</a:t>
              </a:r>
              <a:endParaRPr lang="en-US" altLang="ja-JP" sz="1400" b="1" dirty="0">
                <a:solidFill>
                  <a:schemeClr val="bg1"/>
                </a:solidFill>
                <a:ea typeface="ＭＳ Ｐゴシック" pitchFamily="50" charset="-128"/>
              </a:endParaRPr>
            </a:p>
          </p:txBody>
        </p:sp>
        <p:sp>
          <p:nvSpPr>
            <p:cNvPr id="12" name="Rectangle 11"/>
            <p:cNvSpPr>
              <a:spLocks noChangeArrowheads="1"/>
            </p:cNvSpPr>
            <p:nvPr/>
          </p:nvSpPr>
          <p:spPr bwMode="auto">
            <a:xfrm>
              <a:off x="9115389" y="2545191"/>
              <a:ext cx="13890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Historical</a:t>
              </a:r>
            </a:p>
            <a:p>
              <a:pPr algn="ctr">
                <a:defRPr/>
              </a:pPr>
              <a:r>
                <a:rPr lang="en-US" altLang="ja-JP" sz="1400" b="1" dirty="0" smtClean="0">
                  <a:solidFill>
                    <a:schemeClr val="bg1"/>
                  </a:solidFill>
                  <a:ea typeface="ＭＳ Ｐゴシック" pitchFamily="50" charset="-128"/>
                </a:rPr>
                <a:t>(50% weightage)</a:t>
              </a:r>
              <a:endParaRPr lang="en-US" altLang="ja-JP" sz="1400" b="1" dirty="0">
                <a:solidFill>
                  <a:schemeClr val="bg1"/>
                </a:solidFill>
                <a:ea typeface="ＭＳ Ｐゴシック" pitchFamily="50" charset="-128"/>
              </a:endParaRPr>
            </a:p>
          </p:txBody>
        </p:sp>
        <p:cxnSp>
          <p:nvCxnSpPr>
            <p:cNvPr id="4" name="Elbow Connector 3"/>
            <p:cNvCxnSpPr>
              <a:stCxn id="10" idx="2"/>
              <a:endCxn id="11" idx="1"/>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19"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0" name="Rectangle 19"/>
            <p:cNvSpPr>
              <a:spLocks noChangeArrowheads="1"/>
            </p:cNvSpPr>
            <p:nvPr/>
          </p:nvSpPr>
          <p:spPr bwMode="auto">
            <a:xfrm>
              <a:off x="3644248" y="484195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Complaints</a:t>
              </a:r>
            </a:p>
            <a:p>
              <a:pPr algn="ctr">
                <a:defRPr/>
              </a:pPr>
              <a:r>
                <a:rPr lang="en-US" altLang="ja-JP" sz="1400" b="1" dirty="0" smtClean="0">
                  <a:solidFill>
                    <a:schemeClr val="bg1"/>
                  </a:solidFill>
                  <a:ea typeface="ＭＳ Ｐゴシック" pitchFamily="50" charset="-128"/>
                </a:rPr>
                <a:t>(-5% per complaint)</a:t>
              </a:r>
              <a:endParaRPr lang="en-US" altLang="ja-JP" sz="1400" b="1" dirty="0">
                <a:solidFill>
                  <a:schemeClr val="bg1"/>
                </a:solidFill>
                <a:ea typeface="ＭＳ Ｐゴシック" pitchFamily="50" charset="-128"/>
              </a:endParaRPr>
            </a:p>
          </p:txBody>
        </p:sp>
        <p:sp>
          <p:nvSpPr>
            <p:cNvPr id="23" name="Rectangle 22"/>
            <p:cNvSpPr>
              <a:spLocks noChangeArrowheads="1"/>
            </p:cNvSpPr>
            <p:nvPr/>
          </p:nvSpPr>
          <p:spPr bwMode="auto">
            <a:xfrm>
              <a:off x="8953455" y="4836264"/>
              <a:ext cx="1712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Suspected Food Poisoning</a:t>
              </a:r>
            </a:p>
            <a:p>
              <a:pPr algn="ctr">
                <a:defRPr/>
              </a:pPr>
              <a:r>
                <a:rPr lang="en-US" altLang="ja-JP" sz="1400" b="1" dirty="0" smtClean="0">
                  <a:solidFill>
                    <a:schemeClr val="bg1"/>
                  </a:solidFill>
                  <a:ea typeface="ＭＳ Ｐゴシック" pitchFamily="50" charset="-128"/>
                </a:rPr>
                <a:t>(-7.5% per complaint)</a:t>
              </a:r>
              <a:endParaRPr lang="en-US" altLang="ja-JP" sz="1400" b="1" dirty="0">
                <a:solidFill>
                  <a:schemeClr val="bg1"/>
                </a:solidFill>
                <a:ea typeface="ＭＳ Ｐゴシック" pitchFamily="50" charset="-128"/>
              </a:endParaRPr>
            </a:p>
          </p:txBody>
        </p:sp>
        <p:sp>
          <p:nvSpPr>
            <p:cNvPr id="25" name="Rectangle 24"/>
            <p:cNvSpPr>
              <a:spLocks noChangeArrowheads="1"/>
            </p:cNvSpPr>
            <p:nvPr/>
          </p:nvSpPr>
          <p:spPr bwMode="auto">
            <a:xfrm>
              <a:off x="6338849" y="550883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smtClean="0">
                  <a:solidFill>
                    <a:schemeClr val="bg1"/>
                  </a:solidFill>
                  <a:ea typeface="ＭＳ Ｐゴシック" pitchFamily="50" charset="-128"/>
                </a:rPr>
                <a:t>Final Restaurant Score</a:t>
              </a:r>
              <a:endParaRPr lang="en-US" altLang="ja-JP" sz="1400" b="1" dirty="0">
                <a:solidFill>
                  <a:schemeClr val="bg1"/>
                </a:solidFill>
                <a:ea typeface="ＭＳ Ｐゴシック" pitchFamily="50" charset="-128"/>
              </a:endParaRPr>
            </a:p>
          </p:txBody>
        </p:sp>
        <p:cxnSp>
          <p:nvCxnSpPr>
            <p:cNvPr id="27" name="Elbow Connector 26"/>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14882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640260874"/>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Score Generated</a:t>
            </a:r>
            <a:endParaRPr lang="en-US"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911" y="993346"/>
            <a:ext cx="5600264" cy="2704564"/>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3955"/>
          <a:stretch/>
        </p:blipFill>
        <p:spPr>
          <a:xfrm>
            <a:off x="4776592" y="3750437"/>
            <a:ext cx="4832120" cy="2632973"/>
          </a:xfrm>
          <a:prstGeom prst="rect">
            <a:avLst/>
          </a:prstGeom>
        </p:spPr>
      </p:pic>
      <p:grpSp>
        <p:nvGrpSpPr>
          <p:cNvPr id="34" name="Group 33"/>
          <p:cNvGrpSpPr/>
          <p:nvPr/>
        </p:nvGrpSpPr>
        <p:grpSpPr>
          <a:xfrm>
            <a:off x="9422544" y="155359"/>
            <a:ext cx="2657512" cy="2546096"/>
            <a:chOff x="3565486" y="1065298"/>
            <a:chExt cx="7450295" cy="5234116"/>
          </a:xfrm>
        </p:grpSpPr>
        <p:cxnSp>
          <p:nvCxnSpPr>
            <p:cNvPr id="35"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36"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37" name="Rectangle 36"/>
            <p:cNvSpPr>
              <a:spLocks noChangeArrowheads="1"/>
            </p:cNvSpPr>
            <p:nvPr/>
          </p:nvSpPr>
          <p:spPr bwMode="auto">
            <a:xfrm>
              <a:off x="6160829" y="1065298"/>
              <a:ext cx="1618446" cy="792162"/>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Restaurant</a:t>
              </a:r>
            </a:p>
            <a:p>
              <a:pPr algn="ctr">
                <a:defRPr/>
              </a:pPr>
              <a:r>
                <a:rPr lang="en-US" altLang="ja-JP" sz="800" dirty="0" smtClean="0">
                  <a:solidFill>
                    <a:schemeClr val="bg1"/>
                  </a:solidFill>
                  <a:ea typeface="ＭＳ Ｐゴシック" pitchFamily="50" charset="-128"/>
                </a:rPr>
                <a:t>(100)</a:t>
              </a:r>
              <a:endParaRPr lang="en-US" altLang="ja-JP" sz="800" dirty="0">
                <a:solidFill>
                  <a:schemeClr val="bg1"/>
                </a:solidFill>
                <a:ea typeface="ＭＳ Ｐゴシック" pitchFamily="50" charset="-128"/>
              </a:endParaRPr>
            </a:p>
          </p:txBody>
        </p:sp>
        <p:sp>
          <p:nvSpPr>
            <p:cNvPr id="38" name="Rectangle 37"/>
            <p:cNvSpPr>
              <a:spLocks noChangeArrowheads="1"/>
            </p:cNvSpPr>
            <p:nvPr/>
          </p:nvSpPr>
          <p:spPr bwMode="auto">
            <a:xfrm>
              <a:off x="3565486" y="2545192"/>
              <a:ext cx="2074831"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Recent</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sp>
          <p:nvSpPr>
            <p:cNvPr id="39" name="Rectangle 38"/>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Average</a:t>
              </a:r>
              <a:endParaRPr lang="en-US" altLang="ja-JP" sz="800" dirty="0">
                <a:solidFill>
                  <a:schemeClr val="bg1"/>
                </a:solidFill>
                <a:ea typeface="ＭＳ Ｐゴシック" pitchFamily="50" charset="-128"/>
              </a:endParaRPr>
            </a:p>
          </p:txBody>
        </p:sp>
        <p:sp>
          <p:nvSpPr>
            <p:cNvPr id="40" name="Rectangle 39"/>
            <p:cNvSpPr>
              <a:spLocks noChangeArrowheads="1"/>
            </p:cNvSpPr>
            <p:nvPr/>
          </p:nvSpPr>
          <p:spPr bwMode="auto">
            <a:xfrm>
              <a:off x="8518523" y="2545192"/>
              <a:ext cx="1985947"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Historical</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cxnSp>
          <p:nvCxnSpPr>
            <p:cNvPr id="41" name="Elbow Connector 40"/>
            <p:cNvCxnSpPr>
              <a:stCxn id="42" idx="2"/>
              <a:endCxn id="43" idx="1"/>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4" idx="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44"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45" name="Rectangle 44"/>
            <p:cNvSpPr>
              <a:spLocks noChangeArrowheads="1"/>
            </p:cNvSpPr>
            <p:nvPr/>
          </p:nvSpPr>
          <p:spPr bwMode="auto">
            <a:xfrm>
              <a:off x="3653454" y="4841957"/>
              <a:ext cx="26105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Complaints</a:t>
              </a:r>
            </a:p>
            <a:p>
              <a:pPr algn="ctr">
                <a:defRPr/>
              </a:pPr>
              <a:r>
                <a:rPr lang="en-US" altLang="ja-JP" sz="800" dirty="0" smtClean="0">
                  <a:solidFill>
                    <a:schemeClr val="bg1"/>
                  </a:solidFill>
                  <a:ea typeface="ＭＳ Ｐゴシック" pitchFamily="50" charset="-128"/>
                </a:rPr>
                <a:t>(-5% per complaint)</a:t>
              </a:r>
              <a:endParaRPr lang="en-US" altLang="ja-JP" sz="800" dirty="0">
                <a:solidFill>
                  <a:schemeClr val="bg1"/>
                </a:solidFill>
                <a:ea typeface="ＭＳ Ｐゴシック" pitchFamily="50" charset="-128"/>
              </a:endParaRPr>
            </a:p>
          </p:txBody>
        </p:sp>
        <p:sp>
          <p:nvSpPr>
            <p:cNvPr id="46" name="Rectangle 45"/>
            <p:cNvSpPr>
              <a:spLocks noChangeArrowheads="1"/>
            </p:cNvSpPr>
            <p:nvPr/>
          </p:nvSpPr>
          <p:spPr bwMode="auto">
            <a:xfrm>
              <a:off x="7976568" y="4836264"/>
              <a:ext cx="3039213"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Suspected Food Poisoning</a:t>
              </a:r>
            </a:p>
            <a:p>
              <a:pPr algn="ctr">
                <a:defRPr/>
              </a:pPr>
              <a:r>
                <a:rPr lang="en-US" altLang="ja-JP" sz="800" dirty="0" smtClean="0">
                  <a:solidFill>
                    <a:schemeClr val="bg1"/>
                  </a:solidFill>
                  <a:ea typeface="ＭＳ Ｐゴシック" pitchFamily="50" charset="-128"/>
                </a:rPr>
                <a:t>(-7.5% per complaint)</a:t>
              </a:r>
              <a:endParaRPr lang="en-US" altLang="ja-JP" sz="800" dirty="0">
                <a:solidFill>
                  <a:schemeClr val="bg1"/>
                </a:solidFill>
                <a:ea typeface="ＭＳ Ｐゴシック" pitchFamily="50" charset="-128"/>
              </a:endParaRPr>
            </a:p>
          </p:txBody>
        </p:sp>
        <p:sp>
          <p:nvSpPr>
            <p:cNvPr id="47" name="Rectangle 46"/>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Final Restaurant Score</a:t>
              </a:r>
              <a:endParaRPr lang="en-US" altLang="ja-JP" sz="800" dirty="0">
                <a:solidFill>
                  <a:schemeClr val="bg1"/>
                </a:solidFill>
                <a:ea typeface="ＭＳ Ｐゴシック" pitchFamily="50" charset="-128"/>
              </a:endParaRPr>
            </a:p>
          </p:txBody>
        </p:sp>
        <p:cxnSp>
          <p:nvCxnSpPr>
            <p:cNvPr id="48" name="Elbow Connector 47"/>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6641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7381689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Score Generated</a:t>
            </a:r>
            <a:endParaRPr lang="en-US" dirty="0"/>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10380" t="3291"/>
          <a:stretch/>
        </p:blipFill>
        <p:spPr>
          <a:xfrm>
            <a:off x="5615281" y="3381316"/>
            <a:ext cx="3009900" cy="2892451"/>
          </a:xfrm>
          <a:prstGeom prst="rect">
            <a:avLst/>
          </a:prstGeom>
        </p:spPr>
      </p:pic>
      <p:grpSp>
        <p:nvGrpSpPr>
          <p:cNvPr id="12" name="Group 11"/>
          <p:cNvGrpSpPr/>
          <p:nvPr/>
        </p:nvGrpSpPr>
        <p:grpSpPr>
          <a:xfrm>
            <a:off x="9422544" y="155359"/>
            <a:ext cx="2657512" cy="2546096"/>
            <a:chOff x="3565486" y="1065298"/>
            <a:chExt cx="7450295"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Restaurant</a:t>
              </a:r>
            </a:p>
            <a:p>
              <a:pPr algn="ctr">
                <a:defRPr/>
              </a:pPr>
              <a:r>
                <a:rPr lang="en-US" altLang="ja-JP" sz="800" dirty="0" smtClean="0">
                  <a:solidFill>
                    <a:schemeClr val="bg1"/>
                  </a:solidFill>
                  <a:ea typeface="ＭＳ Ｐゴシック" pitchFamily="50" charset="-128"/>
                </a:rPr>
                <a:t>(100)</a:t>
              </a:r>
              <a:endParaRPr lang="en-US" altLang="ja-JP" sz="800" dirty="0">
                <a:solidFill>
                  <a:schemeClr val="bg1"/>
                </a:solidFill>
                <a:ea typeface="ＭＳ Ｐゴシック" pitchFamily="50" charset="-128"/>
              </a:endParaRP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Recent</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sp>
          <p:nvSpPr>
            <p:cNvPr id="17" name="Rectangle 16"/>
            <p:cNvSpPr>
              <a:spLocks noChangeArrowheads="1"/>
            </p:cNvSpPr>
            <p:nvPr/>
          </p:nvSpPr>
          <p:spPr bwMode="auto">
            <a:xfrm>
              <a:off x="6338850" y="3266827"/>
              <a:ext cx="1266825"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Average</a:t>
              </a:r>
              <a:endParaRPr lang="en-US" altLang="ja-JP" sz="800" dirty="0">
                <a:solidFill>
                  <a:schemeClr val="bg1"/>
                </a:solidFill>
                <a:ea typeface="ＭＳ Ｐゴシック" pitchFamily="50" charset="-128"/>
              </a:endParaRP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Historical</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Complaints</a:t>
              </a:r>
            </a:p>
            <a:p>
              <a:pPr algn="ctr">
                <a:defRPr/>
              </a:pPr>
              <a:r>
                <a:rPr lang="en-US" altLang="ja-JP" sz="800" dirty="0" smtClean="0">
                  <a:solidFill>
                    <a:schemeClr val="bg1"/>
                  </a:solidFill>
                  <a:ea typeface="ＭＳ Ｐゴシック" pitchFamily="50" charset="-128"/>
                </a:rPr>
                <a:t>(-5% per complaint)</a:t>
              </a:r>
              <a:endParaRPr lang="en-US" altLang="ja-JP" sz="800" dirty="0">
                <a:solidFill>
                  <a:schemeClr val="bg1"/>
                </a:solidFill>
                <a:ea typeface="ＭＳ Ｐゴシック" pitchFamily="50" charset="-128"/>
              </a:endParaRPr>
            </a:p>
          </p:txBody>
        </p:sp>
        <p:sp>
          <p:nvSpPr>
            <p:cNvPr id="27" name="Rectangle 26"/>
            <p:cNvSpPr>
              <a:spLocks noChangeArrowheads="1"/>
            </p:cNvSpPr>
            <p:nvPr/>
          </p:nvSpPr>
          <p:spPr bwMode="auto">
            <a:xfrm>
              <a:off x="7976568" y="4836264"/>
              <a:ext cx="3039213"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Suspected Food Poisoning</a:t>
              </a:r>
            </a:p>
            <a:p>
              <a:pPr algn="ctr">
                <a:defRPr/>
              </a:pPr>
              <a:r>
                <a:rPr lang="en-US" altLang="ja-JP" sz="800" dirty="0" smtClean="0">
                  <a:solidFill>
                    <a:schemeClr val="bg1"/>
                  </a:solidFill>
                  <a:ea typeface="ＭＳ Ｐゴシック" pitchFamily="50" charset="-128"/>
                </a:rPr>
                <a:t>(-7.5% per complaint)</a:t>
              </a:r>
              <a:endParaRPr lang="en-US" altLang="ja-JP" sz="800" dirty="0">
                <a:solidFill>
                  <a:schemeClr val="bg1"/>
                </a:solidFill>
                <a:ea typeface="ＭＳ Ｐゴシック" pitchFamily="50" charset="-128"/>
              </a:endParaRPr>
            </a:p>
          </p:txBody>
        </p:sp>
        <p:sp>
          <p:nvSpPr>
            <p:cNvPr id="29" name="Rectangle 28"/>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Final Restaurant Score</a:t>
              </a:r>
              <a:endParaRPr lang="en-US" altLang="ja-JP" sz="800" dirty="0">
                <a:solidFill>
                  <a:schemeClr val="bg1"/>
                </a:solidFill>
                <a:ea typeface="ＭＳ Ｐゴシック" pitchFamily="50" charset="-128"/>
              </a:endParaRPr>
            </a:p>
          </p:txBody>
        </p:sp>
        <p:cxnSp>
          <p:nvCxnSpPr>
            <p:cNvPr id="30" name="Elbow Connector 29"/>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957" y="1067526"/>
            <a:ext cx="5130800" cy="1866900"/>
          </a:xfrm>
          <a:prstGeom prst="rect">
            <a:avLst/>
          </a:prstGeom>
        </p:spPr>
      </p:pic>
    </p:spTree>
    <p:extLst>
      <p:ext uri="{BB962C8B-B14F-4D97-AF65-F5344CB8AC3E}">
        <p14:creationId xmlns:p14="http://schemas.microsoft.com/office/powerpoint/2010/main" val="29334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53466379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Score Generated</a:t>
            </a:r>
            <a:endParaRPr lang="en-US" dirty="0"/>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8636" t="1803"/>
          <a:stretch/>
        </p:blipFill>
        <p:spPr>
          <a:xfrm>
            <a:off x="5454650" y="3367782"/>
            <a:ext cx="3568700" cy="3015628"/>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197" y="1017399"/>
            <a:ext cx="6123383" cy="2329204"/>
          </a:xfrm>
          <a:prstGeom prst="rect">
            <a:avLst/>
          </a:prstGeom>
        </p:spPr>
      </p:pic>
      <p:grpSp>
        <p:nvGrpSpPr>
          <p:cNvPr id="12" name="Group 11"/>
          <p:cNvGrpSpPr/>
          <p:nvPr/>
        </p:nvGrpSpPr>
        <p:grpSpPr>
          <a:xfrm>
            <a:off x="9422544" y="155359"/>
            <a:ext cx="2657512" cy="2546096"/>
            <a:chOff x="3565486" y="1065298"/>
            <a:chExt cx="7450295"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Restaurant</a:t>
              </a:r>
            </a:p>
            <a:p>
              <a:pPr algn="ctr">
                <a:defRPr/>
              </a:pPr>
              <a:r>
                <a:rPr lang="en-US" altLang="ja-JP" sz="800" dirty="0" smtClean="0">
                  <a:solidFill>
                    <a:schemeClr val="bg1"/>
                  </a:solidFill>
                  <a:ea typeface="ＭＳ Ｐゴシック" pitchFamily="50" charset="-128"/>
                </a:rPr>
                <a:t>(100)</a:t>
              </a:r>
              <a:endParaRPr lang="en-US" altLang="ja-JP" sz="800" dirty="0">
                <a:solidFill>
                  <a:schemeClr val="bg1"/>
                </a:solidFill>
                <a:ea typeface="ＭＳ Ｐゴシック" pitchFamily="50" charset="-128"/>
              </a:endParaRP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Recent</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sp>
          <p:nvSpPr>
            <p:cNvPr id="17" name="Rectangle 16"/>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Average</a:t>
              </a:r>
              <a:endParaRPr lang="en-US" altLang="ja-JP" sz="800" dirty="0">
                <a:solidFill>
                  <a:schemeClr val="bg1"/>
                </a:solidFill>
                <a:ea typeface="ＭＳ Ｐゴシック" pitchFamily="50" charset="-128"/>
              </a:endParaRP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Historical</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Complaints</a:t>
              </a:r>
            </a:p>
            <a:p>
              <a:pPr algn="ctr">
                <a:defRPr/>
              </a:pPr>
              <a:r>
                <a:rPr lang="en-US" altLang="ja-JP" sz="800" dirty="0" smtClean="0">
                  <a:solidFill>
                    <a:schemeClr val="bg1"/>
                  </a:solidFill>
                  <a:ea typeface="ＭＳ Ｐゴシック" pitchFamily="50" charset="-128"/>
                </a:rPr>
                <a:t>(-5% per complaint)</a:t>
              </a:r>
              <a:endParaRPr lang="en-US" altLang="ja-JP" sz="800" dirty="0">
                <a:solidFill>
                  <a:schemeClr val="bg1"/>
                </a:solidFill>
                <a:ea typeface="ＭＳ Ｐゴシック" pitchFamily="50" charset="-128"/>
              </a:endParaRPr>
            </a:p>
          </p:txBody>
        </p:sp>
        <p:sp>
          <p:nvSpPr>
            <p:cNvPr id="27" name="Rectangle 26"/>
            <p:cNvSpPr>
              <a:spLocks noChangeArrowheads="1"/>
            </p:cNvSpPr>
            <p:nvPr/>
          </p:nvSpPr>
          <p:spPr bwMode="auto">
            <a:xfrm>
              <a:off x="7976568" y="4836264"/>
              <a:ext cx="3039213"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Suspected Food Poisoning</a:t>
              </a:r>
            </a:p>
            <a:p>
              <a:pPr algn="ctr">
                <a:defRPr/>
              </a:pPr>
              <a:r>
                <a:rPr lang="en-US" altLang="ja-JP" sz="800" dirty="0" smtClean="0">
                  <a:solidFill>
                    <a:schemeClr val="bg1"/>
                  </a:solidFill>
                  <a:ea typeface="ＭＳ Ｐゴシック" pitchFamily="50" charset="-128"/>
                </a:rPr>
                <a:t>(-7.5% per complaint)</a:t>
              </a:r>
              <a:endParaRPr lang="en-US" altLang="ja-JP" sz="800" dirty="0">
                <a:solidFill>
                  <a:schemeClr val="bg1"/>
                </a:solidFill>
                <a:ea typeface="ＭＳ Ｐゴシック" pitchFamily="50" charset="-128"/>
              </a:endParaRPr>
            </a:p>
          </p:txBody>
        </p:sp>
        <p:sp>
          <p:nvSpPr>
            <p:cNvPr id="29" name="Rectangle 28"/>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Final Restaurant Score</a:t>
              </a:r>
              <a:endParaRPr lang="en-US" altLang="ja-JP" sz="800" dirty="0">
                <a:solidFill>
                  <a:schemeClr val="bg1"/>
                </a:solidFill>
                <a:ea typeface="ＭＳ Ｐゴシック" pitchFamily="50" charset="-128"/>
              </a:endParaRPr>
            </a:p>
          </p:txBody>
        </p:sp>
        <p:cxnSp>
          <p:nvCxnSpPr>
            <p:cNvPr id="30" name="Elbow Connector 29"/>
            <p:cNvCxnSpPr>
              <a:endCxn id="29" idx="3"/>
            </p:cNvCxnSpPr>
            <p:nvPr/>
          </p:nvCxnSpPr>
          <p:spPr>
            <a:xfrm rot="10800000" flipV="1">
              <a:off x="7957297" y="5549237"/>
              <a:ext cx="1852633" cy="354891"/>
            </a:xfrm>
            <a:prstGeom prst="bentConnector3">
              <a:avLst>
                <a:gd name="adj1" fmla="val 33"/>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367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Analysis</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72336338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Analysis</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Final Restaurant Score Generated</a:t>
            </a:r>
            <a:endParaRPr lang="en-US" dirty="0"/>
          </a:p>
        </p:txBody>
      </p:sp>
      <p:grpSp>
        <p:nvGrpSpPr>
          <p:cNvPr id="12" name="Group 11"/>
          <p:cNvGrpSpPr/>
          <p:nvPr/>
        </p:nvGrpSpPr>
        <p:grpSpPr>
          <a:xfrm>
            <a:off x="9422544" y="155359"/>
            <a:ext cx="2695612" cy="2546096"/>
            <a:chOff x="3565486" y="1065298"/>
            <a:chExt cx="7557107"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Restaurant</a:t>
              </a:r>
            </a:p>
            <a:p>
              <a:pPr algn="ctr">
                <a:defRPr/>
              </a:pPr>
              <a:r>
                <a:rPr lang="en-US" altLang="ja-JP" sz="800" dirty="0" smtClean="0">
                  <a:solidFill>
                    <a:schemeClr val="bg1"/>
                  </a:solidFill>
                  <a:ea typeface="ＭＳ Ｐゴシック" pitchFamily="50" charset="-128"/>
                </a:rPr>
                <a:t>(100)</a:t>
              </a:r>
              <a:endParaRPr lang="en-US" altLang="ja-JP" sz="800" dirty="0">
                <a:solidFill>
                  <a:schemeClr val="bg1"/>
                </a:solidFill>
                <a:ea typeface="ＭＳ Ｐゴシック" pitchFamily="50" charset="-128"/>
              </a:endParaRP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Recent</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sp>
          <p:nvSpPr>
            <p:cNvPr id="17" name="Rectangle 16"/>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Average</a:t>
              </a:r>
              <a:endParaRPr lang="en-US" altLang="ja-JP" sz="800" dirty="0">
                <a:solidFill>
                  <a:schemeClr val="bg1"/>
                </a:solidFill>
                <a:ea typeface="ＭＳ Ｐゴシック" pitchFamily="50" charset="-128"/>
              </a:endParaRP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smtClean="0">
                  <a:solidFill>
                    <a:schemeClr val="bg1"/>
                  </a:solidFill>
                  <a:ea typeface="ＭＳ Ｐゴシック" pitchFamily="50" charset="-128"/>
                </a:rPr>
                <a:t>Historical</a:t>
              </a:r>
            </a:p>
            <a:p>
              <a:pPr algn="ctr">
                <a:defRPr/>
              </a:pPr>
              <a:r>
                <a:rPr lang="en-US" altLang="ja-JP" sz="800" dirty="0" smtClean="0">
                  <a:solidFill>
                    <a:schemeClr val="bg1"/>
                  </a:solidFill>
                  <a:ea typeface="ＭＳ Ｐゴシック" pitchFamily="50" charset="-128"/>
                </a:rPr>
                <a:t>(50% weightage)</a:t>
              </a:r>
              <a:endParaRPr lang="en-US" altLang="ja-JP" sz="800" dirty="0">
                <a:solidFill>
                  <a:schemeClr val="bg1"/>
                </a:solidFill>
                <a:ea typeface="ＭＳ Ｐゴシック" pitchFamily="50" charset="-128"/>
              </a:endParaRP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ln>
              <a:no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Complaints</a:t>
              </a:r>
            </a:p>
            <a:p>
              <a:pPr algn="ctr">
                <a:defRPr/>
              </a:pPr>
              <a:r>
                <a:rPr lang="en-US" altLang="ja-JP" sz="800" dirty="0" smtClean="0">
                  <a:solidFill>
                    <a:schemeClr val="bg1"/>
                  </a:solidFill>
                  <a:ea typeface="ＭＳ Ｐゴシック" pitchFamily="50" charset="-128"/>
                </a:rPr>
                <a:t>(-5% per complaint)</a:t>
              </a:r>
              <a:endParaRPr lang="en-US" altLang="ja-JP" sz="800" dirty="0">
                <a:solidFill>
                  <a:schemeClr val="bg1"/>
                </a:solidFill>
                <a:ea typeface="ＭＳ Ｐゴシック" pitchFamily="50" charset="-128"/>
              </a:endParaRPr>
            </a:p>
          </p:txBody>
        </p:sp>
        <p:sp>
          <p:nvSpPr>
            <p:cNvPr id="27" name="Rectangle 26"/>
            <p:cNvSpPr>
              <a:spLocks noChangeArrowheads="1"/>
            </p:cNvSpPr>
            <p:nvPr/>
          </p:nvSpPr>
          <p:spPr bwMode="auto">
            <a:xfrm>
              <a:off x="8083380" y="4836264"/>
              <a:ext cx="3039213" cy="790575"/>
            </a:xfrm>
            <a:prstGeom prst="rect">
              <a:avLst/>
            </a:prstGeom>
            <a:ln>
              <a:no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Suspected Food Poisoning</a:t>
              </a:r>
            </a:p>
            <a:p>
              <a:pPr algn="ctr">
                <a:defRPr/>
              </a:pPr>
              <a:r>
                <a:rPr lang="en-US" altLang="ja-JP" sz="800" dirty="0" smtClean="0">
                  <a:solidFill>
                    <a:schemeClr val="bg1"/>
                  </a:solidFill>
                  <a:ea typeface="ＭＳ Ｐゴシック" pitchFamily="50" charset="-128"/>
                </a:rPr>
                <a:t>(-7.5% per complaint)</a:t>
              </a:r>
              <a:endParaRPr lang="en-US" altLang="ja-JP" sz="800" dirty="0">
                <a:solidFill>
                  <a:schemeClr val="bg1"/>
                </a:solidFill>
                <a:ea typeface="ＭＳ Ｐゴシック" pitchFamily="50" charset="-128"/>
              </a:endParaRPr>
            </a:p>
          </p:txBody>
        </p:sp>
        <p:sp>
          <p:nvSpPr>
            <p:cNvPr id="29" name="Rectangle 28"/>
            <p:cNvSpPr>
              <a:spLocks noChangeArrowheads="1"/>
            </p:cNvSpPr>
            <p:nvPr/>
          </p:nvSpPr>
          <p:spPr bwMode="auto">
            <a:xfrm>
              <a:off x="6338850" y="5508839"/>
              <a:ext cx="1618446"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smtClean="0">
                  <a:solidFill>
                    <a:schemeClr val="bg1"/>
                  </a:solidFill>
                  <a:ea typeface="ＭＳ Ｐゴシック" pitchFamily="50" charset="-128"/>
                </a:rPr>
                <a:t>Final Restaurant Score</a:t>
              </a:r>
              <a:endParaRPr lang="en-US" altLang="ja-JP" sz="800" dirty="0">
                <a:solidFill>
                  <a:schemeClr val="bg1"/>
                </a:solidFill>
                <a:ea typeface="ＭＳ Ｐゴシック" pitchFamily="50" charset="-128"/>
              </a:endParaRPr>
            </a:p>
          </p:txBody>
        </p:sp>
        <p:cxnSp>
          <p:nvCxnSpPr>
            <p:cNvPr id="30" name="Elbow Connector 29"/>
            <p:cNvCxnSpPr>
              <a:endCxn id="29" idx="3"/>
            </p:cNvCxnSpPr>
            <p:nvPr/>
          </p:nvCxnSpPr>
          <p:spPr>
            <a:xfrm rot="10800000" flipV="1">
              <a:off x="7957297" y="5549237"/>
              <a:ext cx="1852633" cy="354891"/>
            </a:xfrm>
            <a:prstGeom prst="bentConnector3">
              <a:avLst>
                <a:gd name="adj1" fmla="val 33"/>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2507297" y="1046443"/>
            <a:ext cx="5664678" cy="5396775"/>
          </a:xfrm>
          <a:prstGeom prst="rect">
            <a:avLst/>
          </a:prstGeom>
        </p:spPr>
      </p:pic>
    </p:spTree>
    <p:extLst>
      <p:ext uri="{BB962C8B-B14F-4D97-AF65-F5344CB8AC3E}">
        <p14:creationId xmlns:p14="http://schemas.microsoft.com/office/powerpoint/2010/main" val="110616809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Tree>
    <p:extLst>
      <p:ext uri="{BB962C8B-B14F-4D97-AF65-F5344CB8AC3E}">
        <p14:creationId xmlns:p14="http://schemas.microsoft.com/office/powerpoint/2010/main" val="19575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896559324"/>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The average restaurant score in an area varied from 83.86 to 93.22</a:t>
            </a:r>
            <a:endParaRPr lang="en-US" dirty="0"/>
          </a:p>
        </p:txBody>
      </p:sp>
      <p:pic>
        <p:nvPicPr>
          <p:cNvPr id="3" name="Picture 2" descr="RestaurantSco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940819"/>
            <a:ext cx="6908800" cy="5504572"/>
          </a:xfrm>
          <a:prstGeom prst="rect">
            <a:avLst/>
          </a:prstGeom>
        </p:spPr>
      </p:pic>
    </p:spTree>
    <p:extLst>
      <p:ext uri="{BB962C8B-B14F-4D97-AF65-F5344CB8AC3E}">
        <p14:creationId xmlns:p14="http://schemas.microsoft.com/office/powerpoint/2010/main" val="432039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757052621"/>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89783"/>
            <a:ext cx="7370842" cy="646331"/>
          </a:xfrm>
          <a:prstGeom prst="rect">
            <a:avLst/>
          </a:prstGeom>
          <a:noFill/>
        </p:spPr>
        <p:txBody>
          <a:bodyPr wrap="square" rtlCol="0">
            <a:spAutoFit/>
          </a:bodyPr>
          <a:lstStyle/>
          <a:p>
            <a:r>
              <a:rPr lang="en-US" dirty="0" smtClean="0"/>
              <a:t>The restaurant score varied from -76.71 to 100 with the mean score being 87.61 and median score 90.41</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3456"/>
          <a:stretch/>
        </p:blipFill>
        <p:spPr>
          <a:xfrm>
            <a:off x="2474982" y="1487134"/>
            <a:ext cx="9417602" cy="510130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20633519"/>
              </p:ext>
            </p:extLst>
          </p:nvPr>
        </p:nvGraphicFramePr>
        <p:xfrm>
          <a:off x="9949024" y="118662"/>
          <a:ext cx="2093108" cy="1573504"/>
        </p:xfrm>
        <a:graphic>
          <a:graphicData uri="http://schemas.openxmlformats.org/drawingml/2006/table">
            <a:tbl>
              <a:tblPr firstRow="1" bandRow="1">
                <a:tableStyleId>{B301B821-A1FF-4177-AEE7-76D212191A09}</a:tableStyleId>
              </a:tblPr>
              <a:tblGrid>
                <a:gridCol w="734409"/>
                <a:gridCol w="1358699"/>
              </a:tblGrid>
              <a:tr h="294316">
                <a:tc>
                  <a:txBody>
                    <a:bodyPr/>
                    <a:lstStyle/>
                    <a:p>
                      <a:endParaRPr lang="en-US" sz="1000" dirty="0"/>
                    </a:p>
                  </a:txBody>
                  <a:tcPr/>
                </a:tc>
                <a:tc>
                  <a:txBody>
                    <a:bodyPr/>
                    <a:lstStyle/>
                    <a:p>
                      <a:r>
                        <a:rPr lang="en-US" sz="1000" dirty="0" smtClean="0"/>
                        <a:t>Final</a:t>
                      </a:r>
                      <a:r>
                        <a:rPr lang="en-US" sz="1000" baseline="0" dirty="0" smtClean="0"/>
                        <a:t> Restaurant Score</a:t>
                      </a:r>
                      <a:endParaRPr lang="en-US" sz="1000" dirty="0"/>
                    </a:p>
                  </a:txBody>
                  <a:tcPr/>
                </a:tc>
              </a:tr>
              <a:tr h="294316">
                <a:tc>
                  <a:txBody>
                    <a:bodyPr/>
                    <a:lstStyle/>
                    <a:p>
                      <a:r>
                        <a:rPr lang="en-US" sz="1000" dirty="0" smtClean="0"/>
                        <a:t>Maximum</a:t>
                      </a:r>
                      <a:endParaRPr lang="en-US" sz="1000" dirty="0"/>
                    </a:p>
                  </a:txBody>
                  <a:tcPr/>
                </a:tc>
                <a:tc>
                  <a:txBody>
                    <a:bodyPr/>
                    <a:lstStyle/>
                    <a:p>
                      <a:r>
                        <a:rPr lang="en-US" sz="1000" dirty="0" smtClean="0"/>
                        <a:t>100</a:t>
                      </a:r>
                      <a:endParaRPr lang="en-US" sz="1000" dirty="0"/>
                    </a:p>
                  </a:txBody>
                  <a:tcPr/>
                </a:tc>
              </a:tr>
              <a:tr h="294316">
                <a:tc>
                  <a:txBody>
                    <a:bodyPr/>
                    <a:lstStyle/>
                    <a:p>
                      <a:r>
                        <a:rPr lang="en-US" sz="1000" dirty="0" smtClean="0"/>
                        <a:t>Minimum</a:t>
                      </a:r>
                      <a:endParaRPr lang="en-US" sz="1000" dirty="0"/>
                    </a:p>
                  </a:txBody>
                  <a:tcPr/>
                </a:tc>
                <a:tc>
                  <a:txBody>
                    <a:bodyPr/>
                    <a:lstStyle/>
                    <a:p>
                      <a:r>
                        <a:rPr lang="en-US" sz="1000" dirty="0" smtClean="0"/>
                        <a:t>-76.71</a:t>
                      </a:r>
                      <a:endParaRPr lang="en-US" sz="1000" dirty="0"/>
                    </a:p>
                  </a:txBody>
                  <a:tcPr/>
                </a:tc>
              </a:tr>
              <a:tr h="294316">
                <a:tc>
                  <a:txBody>
                    <a:bodyPr/>
                    <a:lstStyle/>
                    <a:p>
                      <a:r>
                        <a:rPr lang="en-US" sz="1000" dirty="0" smtClean="0"/>
                        <a:t>Average</a:t>
                      </a:r>
                      <a:endParaRPr lang="en-US" sz="1000" dirty="0"/>
                    </a:p>
                  </a:txBody>
                  <a:tcPr/>
                </a:tc>
                <a:tc>
                  <a:txBody>
                    <a:bodyPr/>
                    <a:lstStyle/>
                    <a:p>
                      <a:r>
                        <a:rPr lang="en-US" sz="1000" dirty="0" smtClean="0"/>
                        <a:t>87.61</a:t>
                      </a:r>
                      <a:endParaRPr lang="en-US" sz="1000" dirty="0"/>
                    </a:p>
                  </a:txBody>
                  <a:tcPr/>
                </a:tc>
              </a:tr>
              <a:tr h="294316">
                <a:tc>
                  <a:txBody>
                    <a:bodyPr/>
                    <a:lstStyle/>
                    <a:p>
                      <a:r>
                        <a:rPr lang="en-US" sz="1000" dirty="0" smtClean="0"/>
                        <a:t>Median</a:t>
                      </a:r>
                      <a:endParaRPr lang="en-US" sz="1000" dirty="0"/>
                    </a:p>
                  </a:txBody>
                  <a:tcPr/>
                </a:tc>
                <a:tc>
                  <a:txBody>
                    <a:bodyPr/>
                    <a:lstStyle/>
                    <a:p>
                      <a:r>
                        <a:rPr lang="en-US" sz="1000" dirty="0" smtClean="0"/>
                        <a:t>90.41</a:t>
                      </a:r>
                      <a:endParaRPr lang="en-US" sz="1000" dirty="0"/>
                    </a:p>
                  </a:txBody>
                  <a:tcPr/>
                </a:tc>
              </a:tr>
            </a:tbl>
          </a:graphicData>
        </a:graphic>
      </p:graphicFrame>
    </p:spTree>
    <p:extLst>
      <p:ext uri="{BB962C8B-B14F-4D97-AF65-F5344CB8AC3E}">
        <p14:creationId xmlns:p14="http://schemas.microsoft.com/office/powerpoint/2010/main" val="1254196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Executive Summary</a:t>
            </a:r>
            <a:endParaRPr lang="en-US" cap="none" dirty="0"/>
          </a:p>
        </p:txBody>
      </p:sp>
      <p:graphicFrame>
        <p:nvGraphicFramePr>
          <p:cNvPr id="24" name="Table 23"/>
          <p:cNvGraphicFramePr>
            <a:graphicFrameLocks noGrp="1"/>
          </p:cNvGraphicFramePr>
          <p:nvPr>
            <p:extLst>
              <p:ext uri="{D42A27DB-BD31-4B8C-83A1-F6EECF244321}">
                <p14:modId xmlns:p14="http://schemas.microsoft.com/office/powerpoint/2010/main" val="108039313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rgbClr val="FF0000"/>
                          </a:solidFill>
                        </a:rPr>
                        <a:t>Executive Summary</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a:t>
                      </a:r>
                      <a:r>
                        <a:rPr lang="en-US" sz="1400" b="1" baseline="0" dirty="0" smtClean="0">
                          <a:solidFill>
                            <a:schemeClr val="tx1"/>
                          </a:solidFill>
                        </a:rPr>
                        <a:t> </a:t>
                      </a:r>
                      <a:r>
                        <a:rPr lang="en-US" sz="1400" b="1" dirty="0" smtClean="0">
                          <a:solidFill>
                            <a:schemeClr val="tx1"/>
                          </a:solidFill>
                        </a:rPr>
                        <a:t>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b="1" dirty="0" smtClean="0">
                          <a:solidFill>
                            <a:schemeClr val="tx1"/>
                          </a:solidFill>
                        </a:rPr>
                        <a:t>Data</a:t>
                      </a:r>
                      <a:r>
                        <a:rPr lang="en-US" b="1" baseline="0" dirty="0" smtClean="0">
                          <a:solidFill>
                            <a:schemeClr val="tx1"/>
                          </a:solidFill>
                        </a:rPr>
                        <a:t> Visualization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b="1" dirty="0" smtClean="0">
                          <a:solidFill>
                            <a:schemeClr val="tx1"/>
                          </a:solidFill>
                        </a:rPr>
                        <a:t>Conclusion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31" name="Group 30"/>
          <p:cNvGrpSpPr/>
          <p:nvPr/>
        </p:nvGrpSpPr>
        <p:grpSpPr>
          <a:xfrm>
            <a:off x="2407190" y="765893"/>
            <a:ext cx="9492149" cy="1305849"/>
            <a:chOff x="393698" y="1122050"/>
            <a:chExt cx="3997326" cy="1952076"/>
          </a:xfrm>
        </p:grpSpPr>
        <p:sp>
          <p:nvSpPr>
            <p:cNvPr id="32" name="Text Box 10"/>
            <p:cNvSpPr txBox="1">
              <a:spLocks noChangeArrowheads="1"/>
            </p:cNvSpPr>
            <p:nvPr>
              <p:custDataLst>
                <p:tags r:id="rId3"/>
              </p:custDataLst>
            </p:nvPr>
          </p:nvSpPr>
          <p:spPr bwMode="auto">
            <a:xfrm>
              <a:off x="393699" y="1122050"/>
              <a:ext cx="3997325" cy="643935"/>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Business Goal</a:t>
              </a:r>
              <a:endParaRPr lang="en-US" sz="1400" b="1" dirty="0">
                <a:solidFill>
                  <a:schemeClr val="bg1"/>
                </a:solidFill>
              </a:endParaRPr>
            </a:p>
          </p:txBody>
        </p:sp>
        <p:sp>
          <p:nvSpPr>
            <p:cNvPr id="33" name="Text Placeholder 5"/>
            <p:cNvSpPr txBox="1">
              <a:spLocks/>
            </p:cNvSpPr>
            <p:nvPr/>
          </p:nvSpPr>
          <p:spPr>
            <a:xfrm>
              <a:off x="393698" y="1626040"/>
              <a:ext cx="3997325" cy="1448086"/>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buNone/>
              </a:pPr>
              <a:r>
                <a:rPr lang="en-US" dirty="0" smtClean="0">
                  <a:solidFill>
                    <a:schemeClr val="tx1"/>
                  </a:solidFill>
                </a:rPr>
                <a:t>To </a:t>
              </a:r>
              <a:r>
                <a:rPr lang="en-US" dirty="0">
                  <a:solidFill>
                    <a:schemeClr val="tx1"/>
                  </a:solidFill>
                </a:rPr>
                <a:t>create a scoring system that measures restaurants’ cleanliness based on their adherence to food safety regulations imposed by the </a:t>
              </a:r>
              <a:r>
                <a:rPr lang="en-US" dirty="0" smtClean="0">
                  <a:solidFill>
                    <a:schemeClr val="tx1"/>
                  </a:solidFill>
                </a:rPr>
                <a:t>Chicago Department of Public Health</a:t>
              </a:r>
              <a:endParaRPr lang="en-US" dirty="0">
                <a:solidFill>
                  <a:schemeClr val="tx1"/>
                </a:solidFill>
              </a:endParaRPr>
            </a:p>
          </p:txBody>
        </p:sp>
      </p:grpSp>
      <p:sp>
        <p:nvSpPr>
          <p:cNvPr id="12" name="Text Placeholder 5"/>
          <p:cNvSpPr txBox="1">
            <a:spLocks/>
          </p:cNvSpPr>
          <p:nvPr/>
        </p:nvSpPr>
        <p:spPr>
          <a:xfrm>
            <a:off x="4328932" y="2408888"/>
            <a:ext cx="7570405" cy="1892861"/>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96862" indent="-285750">
              <a:buFont typeface="Wingdings" charset="2"/>
              <a:buChar char="ü"/>
            </a:pPr>
            <a:r>
              <a:rPr lang="en-US" dirty="0">
                <a:solidFill>
                  <a:schemeClr val="tx1"/>
                </a:solidFill>
              </a:rPr>
              <a:t>Create a restaurant score based on violations, most recent inspection, number of complaints, number of suspected food poisoning and average of all inspection </a:t>
            </a:r>
            <a:r>
              <a:rPr lang="en-US" dirty="0" smtClean="0">
                <a:solidFill>
                  <a:schemeClr val="tx1"/>
                </a:solidFill>
              </a:rPr>
              <a:t>score</a:t>
            </a:r>
          </a:p>
          <a:p>
            <a:pPr marL="296862" indent="-285750">
              <a:buFont typeface="Wingdings" charset="2"/>
              <a:buChar char="ü"/>
            </a:pPr>
            <a:endParaRPr lang="en-US" dirty="0">
              <a:solidFill>
                <a:schemeClr val="tx1"/>
              </a:solidFill>
            </a:endParaRPr>
          </a:p>
          <a:p>
            <a:pPr marL="296862" indent="-285750">
              <a:buFont typeface="Wingdings" charset="2"/>
              <a:buChar char="ü"/>
            </a:pPr>
            <a:r>
              <a:rPr lang="en-US" dirty="0">
                <a:solidFill>
                  <a:schemeClr val="tx1"/>
                </a:solidFill>
              </a:rPr>
              <a:t>Create a inspection score based of violations, number of inspections and re-inspections and the results of inspections and </a:t>
            </a:r>
            <a:r>
              <a:rPr lang="en-US" dirty="0" smtClean="0">
                <a:solidFill>
                  <a:schemeClr val="tx1"/>
                </a:solidFill>
              </a:rPr>
              <a:t>re-inspections</a:t>
            </a:r>
          </a:p>
          <a:p>
            <a:pPr marL="296862" indent="-285750">
              <a:buFont typeface="Wingdings" charset="2"/>
              <a:buChar char="ü"/>
            </a:pPr>
            <a:endParaRPr lang="en-US" dirty="0">
              <a:solidFill>
                <a:schemeClr val="tx1"/>
              </a:solidFill>
            </a:endParaRPr>
          </a:p>
          <a:p>
            <a:pPr marL="296862" indent="-285750">
              <a:buFont typeface="Wingdings" charset="2"/>
              <a:buChar char="ü"/>
            </a:pPr>
            <a:r>
              <a:rPr lang="en-US" dirty="0">
                <a:solidFill>
                  <a:schemeClr val="tx1"/>
                </a:solidFill>
              </a:rPr>
              <a:t>Identify cleanest restaurants in a particular location. Cleanest restaurants near me</a:t>
            </a:r>
          </a:p>
        </p:txBody>
      </p:sp>
      <p:sp>
        <p:nvSpPr>
          <p:cNvPr id="13" name="Rectangle 12"/>
          <p:cNvSpPr>
            <a:spLocks noChangeArrowheads="1"/>
          </p:cNvSpPr>
          <p:nvPr>
            <p:custDataLst>
              <p:tags r:id="rId1"/>
            </p:custDataLst>
          </p:nvPr>
        </p:nvSpPr>
        <p:spPr bwMode="gray">
          <a:xfrm>
            <a:off x="2407192" y="2408888"/>
            <a:ext cx="1724970" cy="189286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400" b="1" smtClean="0">
                <a:solidFill>
                  <a:schemeClr val="bg1"/>
                </a:solidFill>
              </a:rPr>
              <a:t>Objectives</a:t>
            </a:r>
            <a:endParaRPr lang="en-US" sz="1400" b="1" dirty="0">
              <a:solidFill>
                <a:schemeClr val="bg1"/>
              </a:solidFill>
            </a:endParaRPr>
          </a:p>
        </p:txBody>
      </p:sp>
      <p:sp>
        <p:nvSpPr>
          <p:cNvPr id="15" name="Text Box 10"/>
          <p:cNvSpPr txBox="1">
            <a:spLocks noChangeArrowheads="1"/>
          </p:cNvSpPr>
          <p:nvPr>
            <p:custDataLst>
              <p:tags r:id="rId2"/>
            </p:custDataLst>
          </p:nvPr>
        </p:nvSpPr>
        <p:spPr bwMode="auto">
          <a:xfrm>
            <a:off x="2407190" y="4621772"/>
            <a:ext cx="9492147" cy="430763"/>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Tools Used</a:t>
            </a:r>
            <a:endParaRPr lang="en-US" sz="1400" b="1" dirty="0">
              <a:solidFill>
                <a:schemeClr val="bg1"/>
              </a:solidFill>
            </a:endParaRPr>
          </a:p>
        </p:txBody>
      </p:sp>
      <p:pic>
        <p:nvPicPr>
          <p:cNvPr id="16" name="Content Placeholder 8" descr="open-refine-logo.png"/>
          <p:cNvPicPr>
            <a:picLocks noGrp="1" noChangeAspect="1"/>
          </p:cNvPicPr>
          <p:nvPr>
            <p:ph idx="1"/>
          </p:nvPr>
        </p:nvPicPr>
        <p:blipFill>
          <a:blip r:embed="rId6">
            <a:extLst>
              <a:ext uri="{28A0092B-C50C-407E-A947-70E740481C1C}">
                <a14:useLocalDpi xmlns:a14="http://schemas.microsoft.com/office/drawing/2010/main" val="0"/>
              </a:ext>
            </a:extLst>
          </a:blip>
          <a:srcRect t="-62192" b="-62192"/>
          <a:stretch>
            <a:fillRect/>
          </a:stretch>
        </p:blipFill>
        <p:spPr>
          <a:xfrm>
            <a:off x="2407190" y="5389681"/>
            <a:ext cx="1737485" cy="955550"/>
          </a:xfrm>
        </p:spPr>
      </p:pic>
      <p:pic>
        <p:nvPicPr>
          <p:cNvPr id="18" name="Picture 17" descr="mysqllogo.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3263" y="5067533"/>
            <a:ext cx="1380938" cy="1380938"/>
          </a:xfrm>
          <a:prstGeom prst="rect">
            <a:avLst/>
          </a:prstGeom>
        </p:spPr>
      </p:pic>
      <p:pic>
        <p:nvPicPr>
          <p:cNvPr id="19" name="Picture 18" descr="excel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483" y="5516620"/>
            <a:ext cx="2003235" cy="725031"/>
          </a:xfrm>
          <a:prstGeom prst="rect">
            <a:avLst/>
          </a:prstGeom>
        </p:spPr>
      </p:pic>
      <p:pic>
        <p:nvPicPr>
          <p:cNvPr id="20" name="Picture 19" descr="tableau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6984" y="5538988"/>
            <a:ext cx="3109898" cy="652382"/>
          </a:xfrm>
          <a:prstGeom prst="rect">
            <a:avLst/>
          </a:prstGeom>
        </p:spPr>
      </p:pic>
    </p:spTree>
    <p:extLst>
      <p:ext uri="{BB962C8B-B14F-4D97-AF65-F5344CB8AC3E}">
        <p14:creationId xmlns:p14="http://schemas.microsoft.com/office/powerpoint/2010/main" val="2836970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89784646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817230" cy="646331"/>
          </a:xfrm>
          <a:prstGeom prst="rect">
            <a:avLst/>
          </a:prstGeom>
          <a:noFill/>
        </p:spPr>
        <p:txBody>
          <a:bodyPr wrap="square" rtlCol="0">
            <a:spAutoFit/>
          </a:bodyPr>
          <a:lstStyle/>
          <a:p>
            <a:r>
              <a:rPr lang="en-US" dirty="0" smtClean="0"/>
              <a:t>As many as 1105 restaurants had perfect score of 100. They were spread in all parts of Chicago but mainly concentrated in North and Central. South Chicago had fewer restaurants with perfect scores</a:t>
            </a:r>
            <a:endParaRPr lang="en-US" dirty="0"/>
          </a:p>
        </p:txBody>
      </p:sp>
      <p:pic>
        <p:nvPicPr>
          <p:cNvPr id="3" name="Picture 2" descr="PerfectSco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266343"/>
            <a:ext cx="6565900" cy="52313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819" y="2291789"/>
            <a:ext cx="4188000" cy="2639014"/>
          </a:xfrm>
          <a:prstGeom prst="rect">
            <a:avLst/>
          </a:prstGeom>
        </p:spPr>
      </p:pic>
    </p:spTree>
    <p:extLst>
      <p:ext uri="{BB962C8B-B14F-4D97-AF65-F5344CB8AC3E}">
        <p14:creationId xmlns:p14="http://schemas.microsoft.com/office/powerpoint/2010/main" val="424814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49348854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646331"/>
          </a:xfrm>
          <a:prstGeom prst="rect">
            <a:avLst/>
          </a:prstGeom>
          <a:noFill/>
        </p:spPr>
        <p:txBody>
          <a:bodyPr wrap="square" rtlCol="0">
            <a:spAutoFit/>
          </a:bodyPr>
          <a:lstStyle/>
          <a:p>
            <a:r>
              <a:rPr lang="en-US" dirty="0" smtClean="0"/>
              <a:t>While some of the zip codes had 0 restaurants with perfect scores, some zip codes had 54 restaurants with perfect scores</a:t>
            </a:r>
          </a:p>
        </p:txBody>
      </p:sp>
      <p:pic>
        <p:nvPicPr>
          <p:cNvPr id="3" name="Picture 2" descr="Perfec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320800"/>
            <a:ext cx="8092950" cy="5118453"/>
          </a:xfrm>
          <a:prstGeom prst="rect">
            <a:avLst/>
          </a:prstGeom>
        </p:spPr>
      </p:pic>
    </p:spTree>
    <p:extLst>
      <p:ext uri="{BB962C8B-B14F-4D97-AF65-F5344CB8AC3E}">
        <p14:creationId xmlns:p14="http://schemas.microsoft.com/office/powerpoint/2010/main" val="199360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6729482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While most of the zip codes had 0 complaints, some of the areas had as high as 56 complaints.  </a:t>
            </a:r>
            <a:endParaRPr lang="en-US" dirty="0"/>
          </a:p>
        </p:txBody>
      </p:sp>
      <p:pic>
        <p:nvPicPr>
          <p:cNvPr id="3" name="Picture 2" descr="Complai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930958"/>
            <a:ext cx="8636638" cy="5462313"/>
          </a:xfrm>
          <a:prstGeom prst="rect">
            <a:avLst/>
          </a:prstGeom>
        </p:spPr>
      </p:pic>
    </p:spTree>
    <p:extLst>
      <p:ext uri="{BB962C8B-B14F-4D97-AF65-F5344CB8AC3E}">
        <p14:creationId xmlns:p14="http://schemas.microsoft.com/office/powerpoint/2010/main" val="3517333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3806417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McDonald’s topped all the restaurants with maximum number of complaints</a:t>
            </a:r>
            <a:endParaRPr lang="en-US" dirty="0"/>
          </a:p>
        </p:txBody>
      </p:sp>
      <p:pic>
        <p:nvPicPr>
          <p:cNvPr id="3" name="Picture 2" descr="RestMostComplai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231" y="1288178"/>
            <a:ext cx="9422841" cy="5095232"/>
          </a:xfrm>
          <a:prstGeom prst="rect">
            <a:avLst/>
          </a:prstGeom>
        </p:spPr>
      </p:pic>
    </p:spTree>
    <p:extLst>
      <p:ext uri="{BB962C8B-B14F-4D97-AF65-F5344CB8AC3E}">
        <p14:creationId xmlns:p14="http://schemas.microsoft.com/office/powerpoint/2010/main" val="2504147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93961252"/>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646331"/>
          </a:xfrm>
          <a:prstGeom prst="rect">
            <a:avLst/>
          </a:prstGeom>
          <a:noFill/>
        </p:spPr>
        <p:txBody>
          <a:bodyPr wrap="square" rtlCol="0">
            <a:spAutoFit/>
          </a:bodyPr>
          <a:lstStyle/>
          <a:p>
            <a:r>
              <a:rPr lang="en-US" dirty="0" smtClean="0"/>
              <a:t>McDonald’s on S </a:t>
            </a:r>
            <a:r>
              <a:rPr lang="en-US" dirty="0" err="1" smtClean="0"/>
              <a:t>Lafeyette</a:t>
            </a:r>
            <a:r>
              <a:rPr lang="en-US" dirty="0" smtClean="0"/>
              <a:t> Ave was ranked as the most dirtiest restaurant and also the restaurant with maximum number of complaints</a:t>
            </a:r>
            <a:endParaRPr lang="en-US" dirty="0"/>
          </a:p>
        </p:txBody>
      </p:sp>
      <p:pic>
        <p:nvPicPr>
          <p:cNvPr id="3" name="Picture 2" descr="DirtiestRestaurants.png"/>
          <p:cNvPicPr>
            <a:picLocks noChangeAspect="1"/>
          </p:cNvPicPr>
          <p:nvPr/>
        </p:nvPicPr>
        <p:blipFill rotWithShape="1">
          <a:blip r:embed="rId3">
            <a:extLst>
              <a:ext uri="{28A0092B-C50C-407E-A947-70E740481C1C}">
                <a14:useLocalDpi xmlns:a14="http://schemas.microsoft.com/office/drawing/2010/main" val="0"/>
              </a:ext>
            </a:extLst>
          </a:blip>
          <a:srcRect l="-194" b="36383"/>
          <a:stretch/>
        </p:blipFill>
        <p:spPr>
          <a:xfrm>
            <a:off x="2506261" y="1471247"/>
            <a:ext cx="9465477" cy="4788401"/>
          </a:xfrm>
          <a:prstGeom prst="rect">
            <a:avLst/>
          </a:prstGeom>
        </p:spPr>
      </p:pic>
      <p:sp>
        <p:nvSpPr>
          <p:cNvPr id="4" name="Rectangle 3"/>
          <p:cNvSpPr/>
          <p:nvPr/>
        </p:nvSpPr>
        <p:spPr>
          <a:xfrm>
            <a:off x="2506261" y="2071868"/>
            <a:ext cx="4531147" cy="17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3261" y="2099770"/>
            <a:ext cx="4531147" cy="17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9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55671936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646331"/>
          </a:xfrm>
          <a:prstGeom prst="rect">
            <a:avLst/>
          </a:prstGeom>
          <a:noFill/>
        </p:spPr>
        <p:txBody>
          <a:bodyPr wrap="square" rtlCol="0">
            <a:spAutoFit/>
          </a:bodyPr>
          <a:lstStyle/>
          <a:p>
            <a:r>
              <a:rPr lang="en-US" dirty="0" smtClean="0"/>
              <a:t>A lot of restaurants also scored negative due to a lot of complaints. Most of these restaurants were located in central part of Chicago </a:t>
            </a:r>
            <a:endParaRPr lang="en-US" dirty="0"/>
          </a:p>
        </p:txBody>
      </p:sp>
      <p:pic>
        <p:nvPicPr>
          <p:cNvPr id="3" name="Picture 2" descr="Dirty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1257168"/>
            <a:ext cx="6515100" cy="5190893"/>
          </a:xfrm>
          <a:prstGeom prst="rect">
            <a:avLst/>
          </a:prstGeom>
        </p:spPr>
      </p:pic>
    </p:spTree>
    <p:extLst>
      <p:ext uri="{BB962C8B-B14F-4D97-AF65-F5344CB8AC3E}">
        <p14:creationId xmlns:p14="http://schemas.microsoft.com/office/powerpoint/2010/main" val="2172858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200212210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Number of food poisoning ranged from 0 to 8 in an area with north of </a:t>
            </a:r>
            <a:r>
              <a:rPr lang="en-US" dirty="0"/>
              <a:t>C</a:t>
            </a:r>
            <a:r>
              <a:rPr lang="en-US" dirty="0" smtClean="0"/>
              <a:t>hicago having more such cases </a:t>
            </a:r>
            <a:endParaRPr lang="en-US" dirty="0"/>
          </a:p>
        </p:txBody>
      </p:sp>
      <p:pic>
        <p:nvPicPr>
          <p:cNvPr id="3" name="Picture 2" descr="FoodPoiso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137989"/>
            <a:ext cx="7981950" cy="5048250"/>
          </a:xfrm>
          <a:prstGeom prst="rect">
            <a:avLst/>
          </a:prstGeom>
        </p:spPr>
      </p:pic>
    </p:spTree>
    <p:extLst>
      <p:ext uri="{BB962C8B-B14F-4D97-AF65-F5344CB8AC3E}">
        <p14:creationId xmlns:p14="http://schemas.microsoft.com/office/powerpoint/2010/main" val="1719110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89287608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Pizzerias topped in the number of food poisoning complaints</a:t>
            </a:r>
            <a:endParaRPr lang="en-US" dirty="0"/>
          </a:p>
        </p:txBody>
      </p:sp>
      <p:pic>
        <p:nvPicPr>
          <p:cNvPr id="3" name="Picture 2" descr="RestSF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046443"/>
            <a:ext cx="8636638" cy="5281911"/>
          </a:xfrm>
          <a:prstGeom prst="rect">
            <a:avLst/>
          </a:prstGeom>
        </p:spPr>
      </p:pic>
    </p:spTree>
    <p:extLst>
      <p:ext uri="{BB962C8B-B14F-4D97-AF65-F5344CB8AC3E}">
        <p14:creationId xmlns:p14="http://schemas.microsoft.com/office/powerpoint/2010/main" val="1314520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a:t>
            </a:r>
            <a:r>
              <a:rPr lang="en-US" dirty="0" smtClean="0"/>
              <a:t>Near </a:t>
            </a:r>
            <a:r>
              <a:rPr lang="en-US" dirty="0" err="1" smtClean="0"/>
              <a:t>gleacher</a:t>
            </a:r>
            <a:r>
              <a:rPr lang="en-US" dirty="0" smtClean="0"/>
              <a:t> </a:t>
            </a:r>
            <a:r>
              <a:rPr lang="en-US" dirty="0" smtClean="0"/>
              <a:t>center?</a:t>
            </a:r>
            <a:endParaRPr lang="en-US" dirty="0"/>
          </a:p>
        </p:txBody>
      </p:sp>
    </p:spTree>
    <p:extLst>
      <p:ext uri="{BB962C8B-B14F-4D97-AF65-F5344CB8AC3E}">
        <p14:creationId xmlns:p14="http://schemas.microsoft.com/office/powerpoint/2010/main" val="5315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34323483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87470" y="571487"/>
            <a:ext cx="9728460" cy="369332"/>
          </a:xfrm>
          <a:prstGeom prst="rect">
            <a:avLst/>
          </a:prstGeom>
          <a:noFill/>
        </p:spPr>
        <p:txBody>
          <a:bodyPr wrap="square" rtlCol="0">
            <a:spAutoFit/>
          </a:bodyPr>
          <a:lstStyle/>
          <a:p>
            <a:r>
              <a:rPr lang="en-US" dirty="0" smtClean="0"/>
              <a:t>60 restaurants had perfect scores near </a:t>
            </a:r>
            <a:r>
              <a:rPr lang="en-US" dirty="0" err="1" smtClean="0"/>
              <a:t>Gleacher</a:t>
            </a:r>
            <a:r>
              <a:rPr lang="en-US" dirty="0" smtClean="0"/>
              <a:t> Center, the average score </a:t>
            </a:r>
            <a:r>
              <a:rPr lang="en-US" smtClean="0"/>
              <a:t>was 87.71 </a:t>
            </a:r>
            <a:endParaRPr lang="en-US" dirty="0"/>
          </a:p>
        </p:txBody>
      </p:sp>
      <p:pic>
        <p:nvPicPr>
          <p:cNvPr id="8" name="Picture 7"/>
          <p:cNvPicPr>
            <a:picLocks noChangeAspect="1"/>
          </p:cNvPicPr>
          <p:nvPr/>
        </p:nvPicPr>
        <p:blipFill rotWithShape="1">
          <a:blip r:embed="rId3"/>
          <a:srcRect t="4919" r="18087" b="4157"/>
          <a:stretch/>
        </p:blipFill>
        <p:spPr>
          <a:xfrm>
            <a:off x="7645400" y="1531682"/>
            <a:ext cx="4470530" cy="411676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240" b="3167"/>
          <a:stretch/>
        </p:blipFill>
        <p:spPr>
          <a:xfrm>
            <a:off x="2374770" y="1165760"/>
            <a:ext cx="2704901" cy="503827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3436"/>
          <a:stretch/>
        </p:blipFill>
        <p:spPr>
          <a:xfrm>
            <a:off x="4977381" y="1188217"/>
            <a:ext cx="2668019" cy="5015813"/>
          </a:xfrm>
          <a:prstGeom prst="rect">
            <a:avLst/>
          </a:prstGeom>
        </p:spPr>
      </p:pic>
    </p:spTree>
    <p:extLst>
      <p:ext uri="{BB962C8B-B14F-4D97-AF65-F5344CB8AC3E}">
        <p14:creationId xmlns:p14="http://schemas.microsoft.com/office/powerpoint/2010/main" val="1514488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849524910"/>
              </p:ext>
            </p:extLst>
          </p:nvPr>
        </p:nvGraphicFramePr>
        <p:xfrm>
          <a:off x="2328422" y="2459736"/>
          <a:ext cx="986357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2328422" y="155359"/>
            <a:ext cx="9728460" cy="474956"/>
          </a:xfrm>
        </p:spPr>
        <p:txBody>
          <a:bodyPr/>
          <a:lstStyle/>
          <a:p>
            <a:r>
              <a:rPr lang="en-US" cap="none" dirty="0" smtClean="0"/>
              <a:t>Our Approach</a:t>
            </a:r>
            <a:endParaRPr lang="en-US" cap="none" dirty="0"/>
          </a:p>
        </p:txBody>
      </p:sp>
      <p:sp>
        <p:nvSpPr>
          <p:cNvPr id="17" name="TextBox 16"/>
          <p:cNvSpPr txBox="1"/>
          <p:nvPr/>
        </p:nvSpPr>
        <p:spPr>
          <a:xfrm>
            <a:off x="2379181" y="3476466"/>
            <a:ext cx="1291078" cy="1815882"/>
          </a:xfrm>
          <a:prstGeom prst="rect">
            <a:avLst/>
          </a:prstGeom>
          <a:noFill/>
        </p:spPr>
        <p:txBody>
          <a:bodyPr wrap="square" rtlCol="0">
            <a:spAutoFit/>
          </a:bodyPr>
          <a:lstStyle/>
          <a:p>
            <a:r>
              <a:rPr lang="en-US" sz="1600" dirty="0" smtClean="0"/>
              <a:t>Food Inspection Data was collection from City of Chicago data Portal</a:t>
            </a:r>
            <a:endParaRPr lang="en-US" sz="1600" dirty="0"/>
          </a:p>
        </p:txBody>
      </p:sp>
      <p:sp>
        <p:nvSpPr>
          <p:cNvPr id="26" name="TextBox 25"/>
          <p:cNvSpPr txBox="1"/>
          <p:nvPr/>
        </p:nvSpPr>
        <p:spPr>
          <a:xfrm>
            <a:off x="5121526" y="1540256"/>
            <a:ext cx="1364312" cy="3046988"/>
          </a:xfrm>
          <a:prstGeom prst="rect">
            <a:avLst/>
          </a:prstGeom>
          <a:noFill/>
        </p:spPr>
        <p:txBody>
          <a:bodyPr wrap="square" rtlCol="0">
            <a:spAutoFit/>
          </a:bodyPr>
          <a:lstStyle/>
          <a:p>
            <a:r>
              <a:rPr lang="en-US" sz="1600" dirty="0" smtClean="0"/>
              <a:t>Normalization was done up to 3NF </a:t>
            </a:r>
            <a:r>
              <a:rPr lang="mr-IN" sz="1600" dirty="0" smtClean="0"/>
              <a:t>–</a:t>
            </a:r>
            <a:r>
              <a:rPr lang="en-US" sz="1600" dirty="0" smtClean="0"/>
              <a:t> redundancies, non atomic values, partial dependencies and transitive dependencies were removed using Excel</a:t>
            </a:r>
            <a:endParaRPr lang="en-US" sz="1600" dirty="0"/>
          </a:p>
        </p:txBody>
      </p:sp>
      <p:sp>
        <p:nvSpPr>
          <p:cNvPr id="27" name="TextBox 26"/>
          <p:cNvSpPr txBox="1"/>
          <p:nvPr/>
        </p:nvSpPr>
        <p:spPr>
          <a:xfrm>
            <a:off x="6572719" y="1006041"/>
            <a:ext cx="1291078" cy="3293209"/>
          </a:xfrm>
          <a:prstGeom prst="rect">
            <a:avLst/>
          </a:prstGeom>
          <a:noFill/>
        </p:spPr>
        <p:txBody>
          <a:bodyPr wrap="square" rtlCol="0">
            <a:spAutoFit/>
          </a:bodyPr>
          <a:lstStyle/>
          <a:p>
            <a:r>
              <a:rPr lang="en-US" sz="1600" dirty="0" smtClean="0"/>
              <a:t>Entities were identified and relationships established between them. New Table schema introduced based on business goals</a:t>
            </a:r>
            <a:endParaRPr lang="en-US" sz="1600" dirty="0"/>
          </a:p>
        </p:txBody>
      </p:sp>
      <p:sp>
        <p:nvSpPr>
          <p:cNvPr id="28" name="TextBox 27"/>
          <p:cNvSpPr txBox="1"/>
          <p:nvPr/>
        </p:nvSpPr>
        <p:spPr>
          <a:xfrm>
            <a:off x="7982738" y="2844284"/>
            <a:ext cx="1291078" cy="1077218"/>
          </a:xfrm>
          <a:prstGeom prst="rect">
            <a:avLst/>
          </a:prstGeom>
          <a:noFill/>
        </p:spPr>
        <p:txBody>
          <a:bodyPr wrap="square" rtlCol="0">
            <a:spAutoFit/>
          </a:bodyPr>
          <a:lstStyle/>
          <a:p>
            <a:r>
              <a:rPr lang="en-US" sz="1600" dirty="0" smtClean="0"/>
              <a:t>Data loaded using csv files in MySQL</a:t>
            </a:r>
            <a:endParaRPr lang="en-US" sz="1600" dirty="0"/>
          </a:p>
        </p:txBody>
      </p:sp>
      <p:sp>
        <p:nvSpPr>
          <p:cNvPr id="29" name="TextBox 28"/>
          <p:cNvSpPr txBox="1"/>
          <p:nvPr/>
        </p:nvSpPr>
        <p:spPr>
          <a:xfrm>
            <a:off x="9402391" y="746591"/>
            <a:ext cx="1291078" cy="2800767"/>
          </a:xfrm>
          <a:prstGeom prst="rect">
            <a:avLst/>
          </a:prstGeom>
          <a:noFill/>
        </p:spPr>
        <p:txBody>
          <a:bodyPr wrap="square" rtlCol="0">
            <a:spAutoFit/>
          </a:bodyPr>
          <a:lstStyle/>
          <a:p>
            <a:r>
              <a:rPr lang="en-US" sz="1600" dirty="0" smtClean="0"/>
              <a:t>Establish a scoring system for inspections and restaurants.</a:t>
            </a:r>
          </a:p>
          <a:p>
            <a:r>
              <a:rPr lang="en-US" sz="1600" dirty="0" smtClean="0"/>
              <a:t>Analyzing the data based on different business needs</a:t>
            </a:r>
          </a:p>
        </p:txBody>
      </p:sp>
      <p:sp>
        <p:nvSpPr>
          <p:cNvPr id="30" name="TextBox 29"/>
          <p:cNvSpPr txBox="1"/>
          <p:nvPr/>
        </p:nvSpPr>
        <p:spPr>
          <a:xfrm>
            <a:off x="10765804" y="2540321"/>
            <a:ext cx="1291078" cy="830997"/>
          </a:xfrm>
          <a:prstGeom prst="rect">
            <a:avLst/>
          </a:prstGeom>
          <a:noFill/>
        </p:spPr>
        <p:txBody>
          <a:bodyPr wrap="square" rtlCol="0">
            <a:spAutoFit/>
          </a:bodyPr>
          <a:lstStyle/>
          <a:p>
            <a:r>
              <a:rPr lang="en-US" sz="1600" dirty="0" smtClean="0"/>
              <a:t>Data was visualized in Tableau</a:t>
            </a:r>
            <a:endParaRPr lang="en-US" sz="1600" dirty="0"/>
          </a:p>
        </p:txBody>
      </p:sp>
      <p:sp>
        <p:nvSpPr>
          <p:cNvPr id="31" name="TextBox 30"/>
          <p:cNvSpPr txBox="1"/>
          <p:nvPr/>
        </p:nvSpPr>
        <p:spPr>
          <a:xfrm>
            <a:off x="3761591" y="2146975"/>
            <a:ext cx="1291078" cy="2800767"/>
          </a:xfrm>
          <a:prstGeom prst="rect">
            <a:avLst/>
          </a:prstGeom>
          <a:noFill/>
        </p:spPr>
        <p:txBody>
          <a:bodyPr wrap="square" rtlCol="0">
            <a:spAutoFit/>
          </a:bodyPr>
          <a:lstStyle/>
          <a:p>
            <a:r>
              <a:rPr lang="en-US" sz="1600" dirty="0" err="1" smtClean="0"/>
              <a:t>OpenRefine</a:t>
            </a:r>
            <a:r>
              <a:rPr lang="en-US" sz="1600" dirty="0" smtClean="0"/>
              <a:t> was used to cleanup the data </a:t>
            </a:r>
            <a:r>
              <a:rPr lang="mr-IN" sz="1600" dirty="0" smtClean="0"/>
              <a:t>–</a:t>
            </a:r>
            <a:r>
              <a:rPr lang="en-US" sz="1600" dirty="0" smtClean="0"/>
              <a:t> deletion, clustering, blank removal, font changes were carried out</a:t>
            </a:r>
            <a:endParaRPr lang="en-US" sz="1600" dirty="0"/>
          </a:p>
        </p:txBody>
      </p:sp>
      <p:graphicFrame>
        <p:nvGraphicFramePr>
          <p:cNvPr id="32" name="Table 31"/>
          <p:cNvGraphicFramePr>
            <a:graphicFrameLocks noGrp="1"/>
          </p:cNvGraphicFramePr>
          <p:nvPr>
            <p:extLst>
              <p:ext uri="{D42A27DB-BD31-4B8C-83A1-F6EECF244321}">
                <p14:modId xmlns:p14="http://schemas.microsoft.com/office/powerpoint/2010/main" val="119737225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Our Approach</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b="1" dirty="0" smtClean="0">
                          <a:solidFill>
                            <a:schemeClr val="tx1"/>
                          </a:solidFill>
                        </a:rPr>
                        <a:t>Data</a:t>
                      </a:r>
                      <a:r>
                        <a:rPr lang="en-US" b="1" baseline="0" dirty="0" smtClean="0">
                          <a:solidFill>
                            <a:schemeClr val="tx1"/>
                          </a:solidFill>
                        </a:rPr>
                        <a:t> Visualization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b="1" dirty="0" smtClean="0">
                          <a:solidFill>
                            <a:schemeClr val="tx1"/>
                          </a:solidFill>
                        </a:rPr>
                        <a:t>Conclusion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43694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DE1F850-5026-AE44-8648-BDC51E2842D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BAC81D1C-C9DA-334A-A429-3452F3680C5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895E6837-73EC-F34D-9B48-76BBE25D4B9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22C95345-A16F-5E46-B75B-93B01B9EC7C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CDAF410D-2492-6F41-B345-D4C92E59D30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B221B60F-1026-B14A-BD3C-940E4C988BA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23581334-05F1-E644-9ABF-625FAA373A1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D27B643D-BEBE-9446-B170-97DA6403FA15}"/>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63D7ABFC-54AE-1C43-8AE4-C9203120CD7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graphicEl>
                                              <a:dgm id="{73B2DE08-D0C1-5F4A-A001-68E8BE3D85B1}"/>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graphicEl>
                                              <a:dgm id="{9044D0BC-7622-2240-B04F-A018975EA54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graphicEl>
                                              <a:dgm id="{4321F895-1156-324B-A5DD-4F5415B18737}"/>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graphicEl>
                                              <a:dgm id="{F09BD4DF-C37F-BC4C-8BA4-100295780C8C}"/>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graphicEl>
                                              <a:dgm id="{C1957535-CBCD-AA4C-B723-5EDBD0AC850C}"/>
                                            </p:graphic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graphicEl>
                                              <a:dgm id="{19E0CAD7-B6C1-6F46-97F6-D926F038FC5F}"/>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graphicEl>
                                              <a:dgm id="{765442C6-9156-464A-A31C-DFDDB75DEA52}"/>
                                            </p:graphic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graphicEl>
                                              <a:dgm id="{962982D8-A646-A849-B890-C8120A2F212D}"/>
                                            </p:graphic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graphicEl>
                                              <a:dgm id="{581A43CC-F64D-294A-B458-D937579EDAF4}"/>
                                            </p:graphic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graphicEl>
                                              <a:dgm id="{EE1E537E-7FE7-0345-B67E-70739B5B71FB}"/>
                                            </p:graphic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graphicEl>
                                              <a:dgm id="{FD6168B6-1B81-7F49-A74B-DB8B7D43492B}"/>
                                            </p:graphic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17" grpId="0"/>
      <p:bldP spid="17" grpId="1"/>
      <p:bldP spid="26" grpId="0"/>
      <p:bldP spid="26" grpId="1"/>
      <p:bldP spid="27" grpId="0"/>
      <p:bldP spid="27" grpId="1"/>
      <p:bldP spid="28" grpId="0"/>
      <p:bldP spid="28" grpId="1"/>
      <p:bldP spid="29" grpId="0"/>
      <p:bldP spid="29" grpId="1"/>
      <p:bldP spid="30" grpId="0"/>
      <p:bldP spid="31" grpId="0"/>
      <p:bldP spid="3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57963049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87470" y="571487"/>
            <a:ext cx="9728460" cy="646331"/>
          </a:xfrm>
          <a:prstGeom prst="rect">
            <a:avLst/>
          </a:prstGeom>
          <a:noFill/>
        </p:spPr>
        <p:txBody>
          <a:bodyPr wrap="square" rtlCol="0">
            <a:spAutoFit/>
          </a:bodyPr>
          <a:lstStyle/>
          <a:p>
            <a:r>
              <a:rPr lang="en-US" dirty="0" smtClean="0"/>
              <a:t>While most of the restaurants had close to perfect scores </a:t>
            </a:r>
            <a:r>
              <a:rPr lang="en-US" dirty="0" smtClean="0"/>
              <a:t>in 0.5mile radius of </a:t>
            </a:r>
            <a:r>
              <a:rPr lang="en-US" dirty="0" err="1" smtClean="0"/>
              <a:t>Gleacher</a:t>
            </a:r>
            <a:r>
              <a:rPr lang="en-US" dirty="0" smtClean="0"/>
              <a:t>, the lowest score was 14.75</a:t>
            </a:r>
            <a:endParaRPr lang="en-US" dirty="0"/>
          </a:p>
        </p:txBody>
      </p:sp>
      <p:pic>
        <p:nvPicPr>
          <p:cNvPr id="9" name="Picture 8"/>
          <p:cNvPicPr>
            <a:picLocks noChangeAspect="1"/>
          </p:cNvPicPr>
          <p:nvPr/>
        </p:nvPicPr>
        <p:blipFill rotWithShape="1">
          <a:blip r:embed="rId3"/>
          <a:srcRect t="5179" b="8566"/>
          <a:stretch/>
        </p:blipFill>
        <p:spPr>
          <a:xfrm>
            <a:off x="2387470" y="1259129"/>
            <a:ext cx="7514806" cy="5124281"/>
          </a:xfrm>
          <a:prstGeom prst="rect">
            <a:avLst/>
          </a:prstGeom>
        </p:spPr>
      </p:pic>
    </p:spTree>
    <p:extLst>
      <p:ext uri="{BB962C8B-B14F-4D97-AF65-F5344CB8AC3E}">
        <p14:creationId xmlns:p14="http://schemas.microsoft.com/office/powerpoint/2010/main" val="941106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610505231"/>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2387470" y="571487"/>
            <a:ext cx="9728460" cy="646331"/>
          </a:xfrm>
          <a:prstGeom prst="rect">
            <a:avLst/>
          </a:prstGeom>
          <a:noFill/>
        </p:spPr>
        <p:txBody>
          <a:bodyPr wrap="square" rtlCol="0">
            <a:spAutoFit/>
          </a:bodyPr>
          <a:lstStyle/>
          <a:p>
            <a:r>
              <a:rPr lang="en-US" dirty="0" smtClean="0"/>
              <a:t>Grand Lux Café and Broken English Taco pub had the lowest </a:t>
            </a:r>
            <a:r>
              <a:rPr lang="en-US" dirty="0" smtClean="0"/>
              <a:t>scores</a:t>
            </a:r>
          </a:p>
          <a:p>
            <a:r>
              <a:rPr lang="en-US" dirty="0" smtClean="0"/>
              <a:t>Broken English Taco pub and The Great State Fare had the </a:t>
            </a:r>
            <a:r>
              <a:rPr lang="en-US" dirty="0" smtClean="0"/>
              <a:t> </a:t>
            </a:r>
            <a:r>
              <a:rPr lang="en-US" dirty="0" smtClean="0"/>
              <a:t>maximum complaints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361" y="1337392"/>
            <a:ext cx="4155569" cy="1767253"/>
          </a:xfrm>
          <a:prstGeom prst="rect">
            <a:avLst/>
          </a:prstGeom>
        </p:spPr>
      </p:pic>
      <p:pic>
        <p:nvPicPr>
          <p:cNvPr id="7" name="Picture 6"/>
          <p:cNvPicPr>
            <a:picLocks noChangeAspect="1"/>
          </p:cNvPicPr>
          <p:nvPr/>
        </p:nvPicPr>
        <p:blipFill rotWithShape="1">
          <a:blip r:embed="rId4"/>
          <a:srcRect l="82597" t="4838" b="86142"/>
          <a:stretch/>
        </p:blipFill>
        <p:spPr>
          <a:xfrm>
            <a:off x="2387470" y="5925887"/>
            <a:ext cx="1160282" cy="499082"/>
          </a:xfrm>
          <a:prstGeom prst="rect">
            <a:avLst/>
          </a:prstGeom>
        </p:spPr>
      </p:pic>
      <p:pic>
        <p:nvPicPr>
          <p:cNvPr id="11" name="Picture 10"/>
          <p:cNvPicPr>
            <a:picLocks noChangeAspect="1"/>
          </p:cNvPicPr>
          <p:nvPr/>
        </p:nvPicPr>
        <p:blipFill rotWithShape="1">
          <a:blip r:embed="rId4"/>
          <a:srcRect t="4838" r="18452" b="13188"/>
          <a:stretch/>
        </p:blipFill>
        <p:spPr>
          <a:xfrm>
            <a:off x="2417192" y="1337392"/>
            <a:ext cx="5437044" cy="4535853"/>
          </a:xfrm>
          <a:prstGeom prst="rect">
            <a:avLst/>
          </a:prstGeom>
        </p:spPr>
      </p:pic>
      <p:pic>
        <p:nvPicPr>
          <p:cNvPr id="8" name="Picture 7"/>
          <p:cNvPicPr>
            <a:picLocks noChangeAspect="1"/>
          </p:cNvPicPr>
          <p:nvPr/>
        </p:nvPicPr>
        <p:blipFill rotWithShape="1">
          <a:blip r:embed="rId5"/>
          <a:srcRect t="8842" b="9689"/>
          <a:stretch/>
        </p:blipFill>
        <p:spPr>
          <a:xfrm>
            <a:off x="8026272" y="3913659"/>
            <a:ext cx="4089658" cy="1959586"/>
          </a:xfrm>
          <a:prstGeom prst="rect">
            <a:avLst/>
          </a:prstGeom>
        </p:spPr>
      </p:pic>
      <p:sp>
        <p:nvSpPr>
          <p:cNvPr id="10" name="Rectangle 9"/>
          <p:cNvSpPr/>
          <p:nvPr/>
        </p:nvSpPr>
        <p:spPr>
          <a:xfrm>
            <a:off x="8787298" y="3243177"/>
            <a:ext cx="3052621" cy="2767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smtClean="0"/>
              <a:t>Lowest Scores</a:t>
            </a:r>
            <a:endParaRPr lang="en-US" sz="1600"/>
          </a:p>
        </p:txBody>
      </p:sp>
      <p:sp>
        <p:nvSpPr>
          <p:cNvPr id="14" name="Rectangle 13"/>
          <p:cNvSpPr/>
          <p:nvPr/>
        </p:nvSpPr>
        <p:spPr>
          <a:xfrm>
            <a:off x="8859420" y="6175277"/>
            <a:ext cx="3052621" cy="2767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Maximum Complaints</a:t>
            </a:r>
            <a:endParaRPr lang="en-US" sz="1600" dirty="0"/>
          </a:p>
        </p:txBody>
      </p:sp>
    </p:spTree>
    <p:extLst>
      <p:ext uri="{BB962C8B-B14F-4D97-AF65-F5344CB8AC3E}">
        <p14:creationId xmlns:p14="http://schemas.microsoft.com/office/powerpoint/2010/main" val="2139618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Conclusion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58507031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Conclusion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8" name="Rectangle 7"/>
          <p:cNvSpPr>
            <a:spLocks noChangeArrowheads="1"/>
          </p:cNvSpPr>
          <p:nvPr>
            <p:custDataLst>
              <p:tags r:id="rId1"/>
            </p:custDataLst>
          </p:nvPr>
        </p:nvSpPr>
        <p:spPr bwMode="gray">
          <a:xfrm>
            <a:off x="2374770" y="861123"/>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smtClean="0">
                <a:solidFill>
                  <a:schemeClr val="bg1"/>
                </a:solidFill>
              </a:rPr>
              <a:t>Lessons Learned</a:t>
            </a:r>
            <a:endParaRPr lang="en-US" sz="1600" b="1" dirty="0">
              <a:solidFill>
                <a:schemeClr val="bg1"/>
              </a:solidFill>
            </a:endParaRPr>
          </a:p>
        </p:txBody>
      </p:sp>
      <p:sp>
        <p:nvSpPr>
          <p:cNvPr id="9" name="Text Placeholder 22"/>
          <p:cNvSpPr txBox="1">
            <a:spLocks/>
          </p:cNvSpPr>
          <p:nvPr>
            <p:custDataLst>
              <p:tags r:id="rId2"/>
            </p:custDataLst>
          </p:nvPr>
        </p:nvSpPr>
        <p:spPr bwMode="auto">
          <a:xfrm>
            <a:off x="4090856" y="1017348"/>
            <a:ext cx="7669021" cy="1455701"/>
          </a:xfrm>
          <a:prstGeom prst="rect">
            <a:avLst/>
          </a:prstGeom>
        </p:spPr>
        <p:txBody>
          <a:bodyPr wrap="square" lIns="36000" tIns="36000" rIns="36000" bIns="36000" anchor="t">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r>
              <a:rPr lang="en-US" sz="1600" dirty="0">
                <a:solidFill>
                  <a:schemeClr val="tx1"/>
                </a:solidFill>
              </a:rPr>
              <a:t>End to End Data Analysis from both macro and micro perspectives </a:t>
            </a:r>
          </a:p>
          <a:p>
            <a:pPr marL="180000" lvl="1" indent="-180000">
              <a:spcBef>
                <a:spcPts val="400"/>
              </a:spcBef>
              <a:spcAft>
                <a:spcPts val="0"/>
              </a:spcAft>
            </a:pPr>
            <a:r>
              <a:rPr lang="en-US" sz="1600" dirty="0" smtClean="0">
                <a:solidFill>
                  <a:schemeClr val="tx1"/>
                </a:solidFill>
              </a:rPr>
              <a:t>Optimization </a:t>
            </a:r>
            <a:r>
              <a:rPr lang="en-US" sz="1600" dirty="0">
                <a:solidFill>
                  <a:schemeClr val="tx1"/>
                </a:solidFill>
              </a:rPr>
              <a:t>of performance of </a:t>
            </a:r>
            <a:r>
              <a:rPr lang="en-US" sz="1600" dirty="0" smtClean="0">
                <a:solidFill>
                  <a:schemeClr val="tx1"/>
                </a:solidFill>
              </a:rPr>
              <a:t>SQL </a:t>
            </a:r>
            <a:r>
              <a:rPr lang="en-US" sz="1600" dirty="0">
                <a:solidFill>
                  <a:schemeClr val="tx1"/>
                </a:solidFill>
              </a:rPr>
              <a:t>queries and data </a:t>
            </a:r>
            <a:r>
              <a:rPr lang="en-US" sz="1600" dirty="0" smtClean="0">
                <a:solidFill>
                  <a:schemeClr val="tx1"/>
                </a:solidFill>
              </a:rPr>
              <a:t>uploading</a:t>
            </a:r>
            <a:endParaRPr lang="en-US" sz="1600" dirty="0">
              <a:solidFill>
                <a:schemeClr val="tx1"/>
              </a:solidFill>
            </a:endParaRPr>
          </a:p>
          <a:p>
            <a:pPr marL="180000" lvl="1" indent="-180000">
              <a:spcBef>
                <a:spcPts val="400"/>
              </a:spcBef>
              <a:spcAft>
                <a:spcPts val="0"/>
              </a:spcAft>
            </a:pPr>
            <a:r>
              <a:rPr lang="en-US" sz="1600" dirty="0">
                <a:solidFill>
                  <a:schemeClr val="tx1"/>
                </a:solidFill>
              </a:rPr>
              <a:t>Interactive data visualizations using </a:t>
            </a:r>
            <a:r>
              <a:rPr lang="en-US" sz="1600" dirty="0" smtClean="0">
                <a:solidFill>
                  <a:schemeClr val="tx1"/>
                </a:solidFill>
              </a:rPr>
              <a:t>Tableau</a:t>
            </a:r>
          </a:p>
          <a:p>
            <a:pPr marL="180000" lvl="1" indent="-180000">
              <a:spcBef>
                <a:spcPts val="400"/>
              </a:spcBef>
              <a:spcAft>
                <a:spcPts val="0"/>
              </a:spcAft>
            </a:pPr>
            <a:r>
              <a:rPr lang="en-US" sz="1600" dirty="0" smtClean="0">
                <a:solidFill>
                  <a:schemeClr val="tx1"/>
                </a:solidFill>
              </a:rPr>
              <a:t>Team coordination and managing team dynamics</a:t>
            </a:r>
          </a:p>
          <a:p>
            <a:pPr marL="180000" lvl="1" indent="-180000">
              <a:spcBef>
                <a:spcPts val="400"/>
              </a:spcBef>
              <a:spcAft>
                <a:spcPts val="0"/>
              </a:spcAft>
            </a:pPr>
            <a:endParaRPr lang="en-US" sz="1600" dirty="0">
              <a:solidFill>
                <a:schemeClr val="tx1"/>
              </a:solidFill>
            </a:endParaRPr>
          </a:p>
        </p:txBody>
      </p:sp>
      <p:sp>
        <p:nvSpPr>
          <p:cNvPr id="10" name="Rectangle 9"/>
          <p:cNvSpPr>
            <a:spLocks noChangeArrowheads="1"/>
          </p:cNvSpPr>
          <p:nvPr>
            <p:custDataLst>
              <p:tags r:id="rId3"/>
            </p:custDataLst>
          </p:nvPr>
        </p:nvSpPr>
        <p:spPr bwMode="gray">
          <a:xfrm>
            <a:off x="2374770" y="2865953"/>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smtClean="0">
                <a:solidFill>
                  <a:schemeClr val="bg1"/>
                </a:solidFill>
              </a:rPr>
              <a:t>Areas of Improvement</a:t>
            </a:r>
            <a:endParaRPr lang="en-US" sz="1600" b="1" dirty="0">
              <a:solidFill>
                <a:schemeClr val="bg1"/>
              </a:solidFill>
            </a:endParaRPr>
          </a:p>
        </p:txBody>
      </p:sp>
      <p:sp>
        <p:nvSpPr>
          <p:cNvPr id="11" name="Text Placeholder 22"/>
          <p:cNvSpPr txBox="1">
            <a:spLocks/>
          </p:cNvSpPr>
          <p:nvPr>
            <p:custDataLst>
              <p:tags r:id="rId4"/>
            </p:custDataLst>
          </p:nvPr>
        </p:nvSpPr>
        <p:spPr bwMode="auto">
          <a:xfrm>
            <a:off x="4090857" y="2860083"/>
            <a:ext cx="7669021" cy="1455701"/>
          </a:xfrm>
          <a:prstGeom prst="rect">
            <a:avLst/>
          </a:prstGeom>
        </p:spPr>
        <p:txBody>
          <a:bodyPr wrap="square" lIns="36000" tIns="36000" rIns="36000" bIns="36000" anchor="ctr">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endParaRPr lang="en-US" sz="1600" dirty="0" smtClean="0">
              <a:solidFill>
                <a:schemeClr val="tx1"/>
              </a:solidFill>
            </a:endParaRPr>
          </a:p>
          <a:p>
            <a:pPr marL="180000" lvl="1" indent="-180000">
              <a:spcBef>
                <a:spcPts val="400"/>
              </a:spcBef>
              <a:spcAft>
                <a:spcPts val="0"/>
              </a:spcAft>
            </a:pPr>
            <a:endParaRPr lang="en-US" sz="1600" dirty="0" smtClean="0">
              <a:solidFill>
                <a:schemeClr val="tx1"/>
              </a:solidFill>
            </a:endParaRPr>
          </a:p>
          <a:p>
            <a:pPr marL="180000" lvl="1" indent="-180000">
              <a:spcBef>
                <a:spcPts val="400"/>
              </a:spcBef>
              <a:spcAft>
                <a:spcPts val="0"/>
              </a:spcAft>
            </a:pPr>
            <a:r>
              <a:rPr lang="en-US" sz="1600" dirty="0" smtClean="0">
                <a:solidFill>
                  <a:schemeClr val="tx1"/>
                </a:solidFill>
              </a:rPr>
              <a:t>A better scoring system with a more nuanced analysis of violations and inspections results</a:t>
            </a:r>
          </a:p>
          <a:p>
            <a:pPr marL="180000" lvl="1" indent="-180000">
              <a:spcBef>
                <a:spcPts val="400"/>
              </a:spcBef>
              <a:spcAft>
                <a:spcPts val="0"/>
              </a:spcAft>
            </a:pPr>
            <a:r>
              <a:rPr lang="en-US" sz="1600" dirty="0" smtClean="0">
                <a:solidFill>
                  <a:schemeClr val="tx1"/>
                </a:solidFill>
              </a:rPr>
              <a:t>A more refined way of importing data which can get refreshed &amp; updated on regular basis</a:t>
            </a:r>
          </a:p>
          <a:p>
            <a:pPr marL="180000" lvl="1" indent="-180000">
              <a:spcBef>
                <a:spcPts val="400"/>
              </a:spcBef>
              <a:spcAft>
                <a:spcPts val="0"/>
              </a:spcAft>
            </a:pPr>
            <a:r>
              <a:rPr lang="en-US" sz="1600" dirty="0" smtClean="0">
                <a:solidFill>
                  <a:schemeClr val="tx1"/>
                </a:solidFill>
              </a:rPr>
              <a:t>Better cleaning process to get more refined data</a:t>
            </a:r>
          </a:p>
          <a:p>
            <a:pPr marL="180000" lvl="1" indent="-180000">
              <a:spcBef>
                <a:spcPts val="400"/>
              </a:spcBef>
              <a:spcAft>
                <a:spcPts val="0"/>
              </a:spcAft>
            </a:pPr>
            <a:endParaRPr lang="en-US" sz="1600" dirty="0" smtClean="0">
              <a:solidFill>
                <a:schemeClr val="tx1"/>
              </a:solidFill>
            </a:endParaRPr>
          </a:p>
          <a:p>
            <a:pPr marL="180000" lvl="1" indent="-180000">
              <a:spcBef>
                <a:spcPts val="400"/>
              </a:spcBef>
              <a:spcAft>
                <a:spcPts val="0"/>
              </a:spcAft>
            </a:pPr>
            <a:endParaRPr lang="en-US" sz="1600" dirty="0">
              <a:solidFill>
                <a:schemeClr val="tx1"/>
              </a:solidFill>
            </a:endParaRPr>
          </a:p>
        </p:txBody>
      </p:sp>
      <p:sp>
        <p:nvSpPr>
          <p:cNvPr id="12" name="Rectangle 11"/>
          <p:cNvSpPr>
            <a:spLocks noChangeArrowheads="1"/>
          </p:cNvSpPr>
          <p:nvPr>
            <p:custDataLst>
              <p:tags r:id="rId5"/>
            </p:custDataLst>
          </p:nvPr>
        </p:nvSpPr>
        <p:spPr bwMode="gray">
          <a:xfrm>
            <a:off x="2374770" y="4876652"/>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smtClean="0">
                <a:solidFill>
                  <a:schemeClr val="bg1"/>
                </a:solidFill>
              </a:rPr>
              <a:t>Future Scope</a:t>
            </a:r>
            <a:endParaRPr lang="en-US" sz="1600" b="1" dirty="0">
              <a:solidFill>
                <a:schemeClr val="bg1"/>
              </a:solidFill>
            </a:endParaRPr>
          </a:p>
        </p:txBody>
      </p:sp>
      <p:sp>
        <p:nvSpPr>
          <p:cNvPr id="13" name="Text Placeholder 22"/>
          <p:cNvSpPr txBox="1">
            <a:spLocks/>
          </p:cNvSpPr>
          <p:nvPr>
            <p:custDataLst>
              <p:tags r:id="rId6"/>
            </p:custDataLst>
          </p:nvPr>
        </p:nvSpPr>
        <p:spPr bwMode="auto">
          <a:xfrm>
            <a:off x="4090857" y="4870783"/>
            <a:ext cx="7669021" cy="1455701"/>
          </a:xfrm>
          <a:prstGeom prst="rect">
            <a:avLst/>
          </a:prstGeom>
        </p:spPr>
        <p:txBody>
          <a:bodyPr wrap="square" lIns="36000" tIns="36000" rIns="36000" bIns="36000">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r>
              <a:rPr lang="en-US" sz="1600" dirty="0" smtClean="0">
                <a:solidFill>
                  <a:schemeClr val="tx1"/>
                </a:solidFill>
              </a:rPr>
              <a:t>The work can be further extended to derive a correlation between the socio economic factors and the cleanliness of the restaurants in that area</a:t>
            </a:r>
          </a:p>
          <a:p>
            <a:pPr marL="180000" lvl="1" indent="-180000">
              <a:spcBef>
                <a:spcPts val="400"/>
              </a:spcBef>
              <a:spcAft>
                <a:spcPts val="0"/>
              </a:spcAft>
            </a:pPr>
            <a:r>
              <a:rPr lang="en-US" sz="1600" dirty="0" smtClean="0">
                <a:solidFill>
                  <a:schemeClr val="tx1"/>
                </a:solidFill>
              </a:rPr>
              <a:t>The study can be integrated with Yelp Ratings, </a:t>
            </a:r>
            <a:r>
              <a:rPr lang="en-US" sz="1600" dirty="0" err="1" smtClean="0">
                <a:solidFill>
                  <a:schemeClr val="tx1"/>
                </a:solidFill>
              </a:rPr>
              <a:t>Zomato</a:t>
            </a:r>
            <a:r>
              <a:rPr lang="en-US" sz="1600" dirty="0" smtClean="0">
                <a:solidFill>
                  <a:schemeClr val="tx1"/>
                </a:solidFill>
              </a:rPr>
              <a:t> and Google Ratings to create a live platform to evaluate and find a restaurant based on customer reviews, types of cuisines, availability of healthy gluten free options combined with updated food inspection results</a:t>
            </a:r>
            <a:endParaRPr lang="en-US" sz="1600" dirty="0">
              <a:solidFill>
                <a:schemeClr val="tx1"/>
              </a:solidFill>
            </a:endParaRPr>
          </a:p>
        </p:txBody>
      </p:sp>
    </p:spTree>
    <p:extLst>
      <p:ext uri="{BB962C8B-B14F-4D97-AF65-F5344CB8AC3E}">
        <p14:creationId xmlns:p14="http://schemas.microsoft.com/office/powerpoint/2010/main" val="1581578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Q &amp; A</a:t>
            </a:r>
            <a:endParaRPr lang="en-US" cap="none" dirty="0"/>
          </a:p>
        </p:txBody>
      </p:sp>
    </p:spTree>
    <p:extLst>
      <p:ext uri="{BB962C8B-B14F-4D97-AF65-F5344CB8AC3E}">
        <p14:creationId xmlns:p14="http://schemas.microsoft.com/office/powerpoint/2010/main" val="70373008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71512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Entity Relationship Diagram</a:t>
            </a:r>
            <a:endParaRPr lang="en-US" cap="none" dirty="0"/>
          </a:p>
        </p:txBody>
      </p:sp>
      <p:graphicFrame>
        <p:nvGraphicFramePr>
          <p:cNvPr id="9" name="Table 8"/>
          <p:cNvGraphicFramePr>
            <a:graphicFrameLocks noGrp="1"/>
          </p:cNvGraphicFramePr>
          <p:nvPr>
            <p:extLst>
              <p:ext uri="{D42A27DB-BD31-4B8C-83A1-F6EECF244321}">
                <p14:modId xmlns:p14="http://schemas.microsoft.com/office/powerpoint/2010/main" val="1384854058"/>
              </p:ext>
            </p:extLst>
          </p:nvPr>
        </p:nvGraphicFramePr>
        <p:xfrm>
          <a:off x="2465729" y="805543"/>
          <a:ext cx="9433612" cy="5652317"/>
        </p:xfrm>
        <a:graphic>
          <a:graphicData uri="http://schemas.openxmlformats.org/drawingml/2006/table">
            <a:tbl>
              <a:tblPr firstRow="1" bandRow="1">
                <a:tableStyleId>{B301B821-A1FF-4177-AEE7-76D212191A09}</a:tableStyleId>
              </a:tblPr>
              <a:tblGrid>
                <a:gridCol w="2604712"/>
                <a:gridCol w="6828900"/>
              </a:tblGrid>
              <a:tr h="287144">
                <a:tc>
                  <a:txBody>
                    <a:bodyPr/>
                    <a:lstStyle/>
                    <a:p>
                      <a:r>
                        <a:rPr lang="en-US" sz="1600" dirty="0" smtClean="0"/>
                        <a:t>Elements</a:t>
                      </a:r>
                      <a:endParaRPr lang="en-US" sz="1600" dirty="0"/>
                    </a:p>
                  </a:txBody>
                  <a:tcPr/>
                </a:tc>
                <a:tc>
                  <a:txBody>
                    <a:bodyPr/>
                    <a:lstStyle/>
                    <a:p>
                      <a:r>
                        <a:rPr lang="en-US" sz="1600" dirty="0" smtClean="0"/>
                        <a:t>Values</a:t>
                      </a:r>
                      <a:endParaRPr lang="en-US" sz="1600" dirty="0"/>
                    </a:p>
                  </a:txBody>
                  <a:tcPr/>
                </a:tc>
              </a:tr>
              <a:tr h="684728">
                <a:tc>
                  <a:txBody>
                    <a:bodyPr/>
                    <a:lstStyle/>
                    <a:p>
                      <a:r>
                        <a:rPr lang="en-US" sz="1600" dirty="0" smtClean="0"/>
                        <a:t>Entities</a:t>
                      </a:r>
                      <a:endParaRPr lang="en-US" sz="1600" dirty="0"/>
                    </a:p>
                  </a:txBody>
                  <a:tcPr/>
                </a:tc>
                <a:tc>
                  <a:txBody>
                    <a:bodyPr/>
                    <a:lstStyle/>
                    <a:p>
                      <a:r>
                        <a:rPr lang="en-US" sz="1600" dirty="0" smtClean="0"/>
                        <a:t>Violation, Address,</a:t>
                      </a:r>
                      <a:r>
                        <a:rPr lang="en-US" sz="1600" baseline="0" dirty="0" smtClean="0"/>
                        <a:t> Restaurant, Inspection, Inspection Type, Facility Type</a:t>
                      </a:r>
                      <a:endParaRPr lang="en-US" sz="1600" dirty="0"/>
                    </a:p>
                  </a:txBody>
                  <a:tcPr/>
                </a:tc>
              </a:tr>
              <a:tr h="2194309">
                <a:tc>
                  <a:txBody>
                    <a:bodyPr/>
                    <a:lstStyle/>
                    <a:p>
                      <a:r>
                        <a:rPr lang="en-US" sz="1600" dirty="0" smtClean="0"/>
                        <a:t>Attributes</a:t>
                      </a:r>
                      <a:endParaRPr lang="en-US" sz="16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baseline="0" dirty="0" smtClean="0"/>
                        <a:t>Restaurant </a:t>
                      </a:r>
                      <a:r>
                        <a:rPr lang="mr-IN" sz="1600" baseline="0" dirty="0" smtClean="0"/>
                        <a:t>–</a:t>
                      </a:r>
                      <a:r>
                        <a:rPr lang="en-US" sz="1600" baseline="0" dirty="0" smtClean="0"/>
                        <a:t> Restaurant ID, Restaurant Name</a:t>
                      </a:r>
                    </a:p>
                    <a:p>
                      <a:pPr marL="0" marR="0" indent="0" algn="l" defTabSz="685800" rtl="0" eaLnBrk="1" fontAlgn="auto" latinLnBrk="0" hangingPunct="1">
                        <a:lnSpc>
                          <a:spcPct val="100000"/>
                        </a:lnSpc>
                        <a:spcBef>
                          <a:spcPts val="0"/>
                        </a:spcBef>
                        <a:spcAft>
                          <a:spcPts val="0"/>
                        </a:spcAft>
                        <a:buClrTx/>
                        <a:buSzTx/>
                        <a:buFontTx/>
                        <a:buNone/>
                        <a:tabLst/>
                        <a:defRPr/>
                      </a:pPr>
                      <a:r>
                        <a:rPr lang="en-US" sz="1600" baseline="0" dirty="0" smtClean="0"/>
                        <a:t>Inspection </a:t>
                      </a:r>
                      <a:r>
                        <a:rPr lang="mr-IN" sz="1600" baseline="0" dirty="0" smtClean="0"/>
                        <a:t>–</a:t>
                      </a:r>
                      <a:r>
                        <a:rPr lang="en-US" sz="1600" baseline="0" dirty="0" smtClean="0"/>
                        <a:t> Inspection ID, Inspection Date, Result, Risk Level</a:t>
                      </a:r>
                      <a:endParaRPr lang="en-US" sz="1600" dirty="0" smtClean="0"/>
                    </a:p>
                    <a:p>
                      <a:r>
                        <a:rPr lang="en-US" sz="1600" dirty="0" smtClean="0"/>
                        <a:t>Violation </a:t>
                      </a:r>
                      <a:r>
                        <a:rPr lang="mr-IN" sz="1600" dirty="0" smtClean="0"/>
                        <a:t>–</a:t>
                      </a:r>
                      <a:r>
                        <a:rPr lang="en-US" sz="1600" dirty="0" smtClean="0"/>
                        <a:t> Violation ID, Violation Type, Violation</a:t>
                      </a:r>
                      <a:r>
                        <a:rPr lang="en-US" sz="1600" baseline="0" dirty="0" smtClean="0"/>
                        <a:t> Level</a:t>
                      </a:r>
                    </a:p>
                    <a:p>
                      <a:r>
                        <a:rPr lang="en-US" sz="1600" baseline="0" dirty="0" smtClean="0"/>
                        <a:t>Address </a:t>
                      </a:r>
                      <a:r>
                        <a:rPr lang="mr-IN" sz="1600" baseline="0" dirty="0" smtClean="0"/>
                        <a:t>–</a:t>
                      </a:r>
                      <a:r>
                        <a:rPr lang="en-US" sz="1600" baseline="0" dirty="0" smtClean="0"/>
                        <a:t> Address ID, Address, Zip Code, Latitude, Longitude</a:t>
                      </a:r>
                    </a:p>
                    <a:p>
                      <a:r>
                        <a:rPr lang="en-US" sz="1600" baseline="0" dirty="0" smtClean="0"/>
                        <a:t>Inspection Type </a:t>
                      </a:r>
                      <a:r>
                        <a:rPr lang="mr-IN" sz="1600" baseline="0" dirty="0" smtClean="0"/>
                        <a:t>–</a:t>
                      </a:r>
                      <a:r>
                        <a:rPr lang="en-US" sz="1600" baseline="0" dirty="0" smtClean="0"/>
                        <a:t> Inspection Type ID, Inspection Type</a:t>
                      </a:r>
                    </a:p>
                    <a:p>
                      <a:r>
                        <a:rPr lang="en-US" sz="1600" baseline="0" dirty="0" smtClean="0"/>
                        <a:t>Facility Type </a:t>
                      </a:r>
                      <a:r>
                        <a:rPr lang="mr-IN" sz="1600" baseline="0" dirty="0" smtClean="0"/>
                        <a:t>–</a:t>
                      </a:r>
                      <a:r>
                        <a:rPr lang="en-US" sz="1600" baseline="0" dirty="0" smtClean="0"/>
                        <a:t> Facility Type ID, Facility Type</a:t>
                      </a:r>
                    </a:p>
                  </a:txBody>
                  <a:tcPr/>
                </a:tc>
              </a:tr>
              <a:tr h="1307939">
                <a:tc>
                  <a:txBody>
                    <a:bodyPr/>
                    <a:lstStyle/>
                    <a:p>
                      <a:r>
                        <a:rPr lang="en-US" sz="1600" dirty="0" smtClean="0"/>
                        <a:t>Primary</a:t>
                      </a:r>
                      <a:r>
                        <a:rPr lang="en-US" sz="1600" baseline="0" dirty="0" smtClean="0"/>
                        <a:t> Keys</a:t>
                      </a:r>
                      <a:endParaRPr lang="en-US" sz="1600" dirty="0"/>
                    </a:p>
                  </a:txBody>
                  <a:tcPr/>
                </a:tc>
                <a:tc>
                  <a:txBody>
                    <a:bodyPr/>
                    <a:lstStyle/>
                    <a:p>
                      <a:r>
                        <a:rPr lang="en-US" sz="1600" dirty="0" smtClean="0"/>
                        <a:t>Restaurant</a:t>
                      </a:r>
                      <a:r>
                        <a:rPr lang="en-US" sz="1600" baseline="0" dirty="0" smtClean="0"/>
                        <a:t> - </a:t>
                      </a:r>
                      <a:r>
                        <a:rPr lang="en-US" sz="1600" dirty="0" smtClean="0"/>
                        <a:t>Restaurant</a:t>
                      </a:r>
                      <a:r>
                        <a:rPr lang="en-US" sz="1600" baseline="0" dirty="0" smtClean="0"/>
                        <a:t> ID</a:t>
                      </a:r>
                    </a:p>
                    <a:p>
                      <a:r>
                        <a:rPr lang="en-US" sz="1600" baseline="0" dirty="0" smtClean="0"/>
                        <a:t>Inspection - Inspection ID</a:t>
                      </a:r>
                    </a:p>
                    <a:p>
                      <a:r>
                        <a:rPr lang="en-US" sz="1600" baseline="0" dirty="0" smtClean="0"/>
                        <a:t>Address - </a:t>
                      </a:r>
                      <a:r>
                        <a:rPr lang="en-US" sz="1600" dirty="0" smtClean="0"/>
                        <a:t>Address</a:t>
                      </a:r>
                      <a:r>
                        <a:rPr lang="en-US" sz="1600" baseline="0" dirty="0" smtClean="0"/>
                        <a:t> ID</a:t>
                      </a:r>
                    </a:p>
                    <a:p>
                      <a:r>
                        <a:rPr lang="en-US" sz="1600" baseline="0" dirty="0" smtClean="0"/>
                        <a:t>Violation - Violation ID</a:t>
                      </a:r>
                    </a:p>
                    <a:p>
                      <a:r>
                        <a:rPr lang="en-US" sz="1600" baseline="0" dirty="0" smtClean="0"/>
                        <a:t>Facility Type - Facility Type ID</a:t>
                      </a:r>
                    </a:p>
                    <a:p>
                      <a:r>
                        <a:rPr lang="en-US" sz="1600" baseline="0" dirty="0" smtClean="0"/>
                        <a:t>Inspection Type - Inspection Type ID</a:t>
                      </a:r>
                      <a:endParaRPr lang="en-US" sz="1600" dirty="0"/>
                    </a:p>
                  </a:txBody>
                  <a:tcPr/>
                </a:tc>
              </a:tr>
              <a:tr h="883520">
                <a:tc>
                  <a:txBody>
                    <a:bodyPr/>
                    <a:lstStyle/>
                    <a:p>
                      <a:r>
                        <a:rPr lang="en-US" sz="1600" dirty="0" smtClean="0"/>
                        <a:t>Foreign</a:t>
                      </a:r>
                      <a:r>
                        <a:rPr lang="en-US" sz="1600" baseline="0" dirty="0" smtClean="0"/>
                        <a:t> Keys</a:t>
                      </a:r>
                      <a:endParaRPr lang="en-US" sz="1600" dirty="0"/>
                    </a:p>
                  </a:txBody>
                  <a:tcPr/>
                </a:tc>
                <a:tc>
                  <a:txBody>
                    <a:bodyPr/>
                    <a:lstStyle/>
                    <a:p>
                      <a:r>
                        <a:rPr lang="en-US" sz="1600" dirty="0" smtClean="0"/>
                        <a:t>Restaurant</a:t>
                      </a:r>
                      <a:r>
                        <a:rPr lang="en-US" sz="1600" baseline="0" dirty="0" smtClean="0"/>
                        <a:t> </a:t>
                      </a:r>
                      <a:r>
                        <a:rPr lang="mr-IN" sz="1600" baseline="0" dirty="0" smtClean="0"/>
                        <a:t>–</a:t>
                      </a:r>
                      <a:r>
                        <a:rPr lang="en-US" sz="1600" baseline="0" dirty="0" smtClean="0"/>
                        <a:t> Facility Type ID, Address ID</a:t>
                      </a:r>
                    </a:p>
                    <a:p>
                      <a:r>
                        <a:rPr lang="en-US" sz="1600" baseline="0" dirty="0" smtClean="0"/>
                        <a:t>Inspection </a:t>
                      </a:r>
                      <a:r>
                        <a:rPr lang="mr-IN" sz="1600" baseline="0" dirty="0" smtClean="0"/>
                        <a:t>–</a:t>
                      </a:r>
                      <a:r>
                        <a:rPr lang="en-US" sz="1600" baseline="0" dirty="0" smtClean="0"/>
                        <a:t> Inspection Type ID, Restaurant ID</a:t>
                      </a:r>
                      <a:endParaRPr lang="en-US" sz="1600" dirty="0"/>
                    </a:p>
                  </a:txBody>
                  <a:tcPr/>
                </a:tc>
              </a:tr>
            </a:tbl>
          </a:graphicData>
        </a:graphic>
      </p:graphicFrame>
    </p:spTree>
    <p:extLst>
      <p:ext uri="{BB962C8B-B14F-4D97-AF65-F5344CB8AC3E}">
        <p14:creationId xmlns:p14="http://schemas.microsoft.com/office/powerpoint/2010/main" val="36490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Queries</a:t>
            </a:r>
            <a:endParaRPr lang="en-US" cap="none" dirty="0"/>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Score Generated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0" y="2400927"/>
            <a:ext cx="3209544" cy="40406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7338" y="1356947"/>
            <a:ext cx="3209544" cy="32421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8422" y="1356947"/>
            <a:ext cx="3209544" cy="4186844"/>
          </a:xfrm>
          <a:prstGeom prst="rect">
            <a:avLst/>
          </a:prstGeom>
        </p:spPr>
      </p:pic>
    </p:spTree>
    <p:extLst>
      <p:ext uri="{BB962C8B-B14F-4D97-AF65-F5344CB8AC3E}">
        <p14:creationId xmlns:p14="http://schemas.microsoft.com/office/powerpoint/2010/main" val="64155631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Queries</a:t>
            </a:r>
            <a:endParaRPr lang="en-US" cap="none" dirty="0"/>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Top 20 Dirtiest Restaurants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347" y="1046443"/>
            <a:ext cx="4001625" cy="23152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075" y="940818"/>
            <a:ext cx="4418347" cy="2420915"/>
          </a:xfrm>
          <a:prstGeom prst="rect">
            <a:avLst/>
          </a:prstGeom>
        </p:spPr>
      </p:pic>
      <p:pic>
        <p:nvPicPr>
          <p:cNvPr id="9" name="Picture 8"/>
          <p:cNvPicPr>
            <a:picLocks noChangeAspect="1"/>
          </p:cNvPicPr>
          <p:nvPr/>
        </p:nvPicPr>
        <p:blipFill rotWithShape="1">
          <a:blip r:embed="rId5"/>
          <a:srcRect t="6297" b="3713"/>
          <a:stretch/>
        </p:blipFill>
        <p:spPr>
          <a:xfrm>
            <a:off x="4357051" y="3463765"/>
            <a:ext cx="4912197" cy="3067291"/>
          </a:xfrm>
          <a:prstGeom prst="rect">
            <a:avLst/>
          </a:prstGeom>
        </p:spPr>
      </p:pic>
    </p:spTree>
    <p:extLst>
      <p:ext uri="{BB962C8B-B14F-4D97-AF65-F5344CB8AC3E}">
        <p14:creationId xmlns:p14="http://schemas.microsoft.com/office/powerpoint/2010/main" val="1275906529"/>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Queries</a:t>
            </a:r>
            <a:endParaRPr lang="en-US" cap="none" dirty="0"/>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Counts for Each Type of Violation</a:t>
            </a:r>
            <a:endParaRPr lang="en-US" dirty="0"/>
          </a:p>
        </p:txBody>
      </p:sp>
      <p:pic>
        <p:nvPicPr>
          <p:cNvPr id="6" name="Picture 5" descr="ViolationCou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872" y="940819"/>
            <a:ext cx="3962400" cy="55260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582" y="4863874"/>
            <a:ext cx="5448300" cy="1397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582" y="1230775"/>
            <a:ext cx="5402696" cy="3098156"/>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Queries</a:t>
            </a:r>
            <a:endParaRPr lang="en-US" cap="none" dirty="0"/>
          </a:p>
        </p:txBody>
      </p:sp>
      <p:sp>
        <p:nvSpPr>
          <p:cNvPr id="9" name="TextBox 8"/>
          <p:cNvSpPr txBox="1"/>
          <p:nvPr/>
        </p:nvSpPr>
        <p:spPr>
          <a:xfrm>
            <a:off x="2374770" y="571487"/>
            <a:ext cx="9728460" cy="369332"/>
          </a:xfrm>
          <a:prstGeom prst="rect">
            <a:avLst/>
          </a:prstGeom>
          <a:noFill/>
        </p:spPr>
        <p:txBody>
          <a:bodyPr wrap="square" rtlCol="0">
            <a:spAutoFit/>
          </a:bodyPr>
          <a:lstStyle/>
          <a:p>
            <a:r>
              <a:rPr lang="en-US" dirty="0" smtClean="0"/>
              <a:t>Average score in a zip code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770" y="1046443"/>
            <a:ext cx="6326522" cy="27653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2527" y="940819"/>
            <a:ext cx="1796410" cy="5402534"/>
          </a:xfrm>
          <a:prstGeom prst="rect">
            <a:avLst/>
          </a:prstGeom>
        </p:spPr>
      </p:pic>
    </p:spTree>
    <p:extLst>
      <p:ext uri="{BB962C8B-B14F-4D97-AF65-F5344CB8AC3E}">
        <p14:creationId xmlns:p14="http://schemas.microsoft.com/office/powerpoint/2010/main" val="166645654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Clean Up/Transformation</a:t>
            </a:r>
            <a:endParaRPr lang="en-US" cap="none" dirty="0"/>
          </a:p>
        </p:txBody>
      </p:sp>
      <p:graphicFrame>
        <p:nvGraphicFramePr>
          <p:cNvPr id="19" name="Table 18"/>
          <p:cNvGraphicFramePr>
            <a:graphicFrameLocks noGrp="1"/>
          </p:cNvGraphicFramePr>
          <p:nvPr>
            <p:extLst>
              <p:ext uri="{D42A27DB-BD31-4B8C-83A1-F6EECF244321}">
                <p14:modId xmlns:p14="http://schemas.microsoft.com/office/powerpoint/2010/main" val="55486489"/>
              </p:ext>
            </p:extLst>
          </p:nvPr>
        </p:nvGraphicFramePr>
        <p:xfrm>
          <a:off x="2531622" y="1007400"/>
          <a:ext cx="2167378" cy="5486400"/>
        </p:xfrm>
        <a:graphic>
          <a:graphicData uri="http://schemas.openxmlformats.org/drawingml/2006/table">
            <a:tbl>
              <a:tblPr firstRow="1" bandRow="1">
                <a:tableStyleId>{B301B821-A1FF-4177-AEE7-76D212191A09}</a:tableStyleId>
              </a:tblPr>
              <a:tblGrid>
                <a:gridCol w="2167378"/>
              </a:tblGrid>
              <a:tr h="289575">
                <a:tc>
                  <a:txBody>
                    <a:bodyPr/>
                    <a:lstStyle/>
                    <a:p>
                      <a:r>
                        <a:rPr lang="en-US" sz="1400" dirty="0" smtClean="0"/>
                        <a:t>Initial Attributes</a:t>
                      </a:r>
                      <a:endParaRPr lang="en-US" sz="1400" dirty="0"/>
                    </a:p>
                  </a:txBody>
                  <a:tcPr/>
                </a:tc>
              </a:tr>
              <a:tr h="289575">
                <a:tc>
                  <a:txBody>
                    <a:bodyPr/>
                    <a:lstStyle/>
                    <a:p>
                      <a:r>
                        <a:rPr lang="en-US" sz="1400" dirty="0" smtClean="0"/>
                        <a:t>Inspection ID</a:t>
                      </a:r>
                      <a:endParaRPr lang="en-US" sz="1400" dirty="0"/>
                    </a:p>
                  </a:txBody>
                  <a:tcPr/>
                </a:tc>
              </a:tr>
              <a:tr h="289575">
                <a:tc>
                  <a:txBody>
                    <a:bodyPr/>
                    <a:lstStyle/>
                    <a:p>
                      <a:r>
                        <a:rPr lang="en-US" sz="1400" dirty="0" smtClean="0"/>
                        <a:t>DBA Name</a:t>
                      </a:r>
                      <a:endParaRPr lang="en-US" sz="1400" dirty="0"/>
                    </a:p>
                  </a:txBody>
                  <a:tcPr/>
                </a:tc>
              </a:tr>
              <a:tr h="289575">
                <a:tc>
                  <a:txBody>
                    <a:bodyPr/>
                    <a:lstStyle/>
                    <a:p>
                      <a:r>
                        <a:rPr lang="en-US" sz="1400" dirty="0" smtClean="0">
                          <a:solidFill>
                            <a:schemeClr val="bg1"/>
                          </a:solidFill>
                        </a:rPr>
                        <a:t>AKA Name</a:t>
                      </a:r>
                      <a:endParaRPr lang="en-US" sz="1400" dirty="0">
                        <a:solidFill>
                          <a:schemeClr val="bg1"/>
                        </a:solidFill>
                      </a:endParaRPr>
                    </a:p>
                  </a:txBody>
                  <a:tcPr>
                    <a:solidFill>
                      <a:srgbClr val="FF0000"/>
                    </a:solidFill>
                  </a:tcPr>
                </a:tc>
              </a:tr>
              <a:tr h="289575">
                <a:tc>
                  <a:txBody>
                    <a:bodyPr/>
                    <a:lstStyle/>
                    <a:p>
                      <a:r>
                        <a:rPr lang="en-US" sz="1400" dirty="0" smtClean="0"/>
                        <a:t>License #</a:t>
                      </a:r>
                      <a:endParaRPr lang="en-US" sz="1400" dirty="0"/>
                    </a:p>
                  </a:txBody>
                  <a:tcPr/>
                </a:tc>
              </a:tr>
              <a:tr h="289575">
                <a:tc>
                  <a:txBody>
                    <a:bodyPr/>
                    <a:lstStyle/>
                    <a:p>
                      <a:r>
                        <a:rPr lang="en-US" sz="1400" dirty="0" smtClean="0"/>
                        <a:t>Facility Type</a:t>
                      </a:r>
                      <a:endParaRPr lang="en-US" sz="1400" dirty="0"/>
                    </a:p>
                  </a:txBody>
                  <a:tcPr/>
                </a:tc>
              </a:tr>
              <a:tr h="289575">
                <a:tc>
                  <a:txBody>
                    <a:bodyPr/>
                    <a:lstStyle/>
                    <a:p>
                      <a:r>
                        <a:rPr lang="en-US" sz="1400" dirty="0" smtClean="0"/>
                        <a:t>Risk</a:t>
                      </a:r>
                      <a:endParaRPr lang="en-US" sz="1400" dirty="0"/>
                    </a:p>
                  </a:txBody>
                  <a:tcPr/>
                </a:tc>
              </a:tr>
              <a:tr h="289575">
                <a:tc>
                  <a:txBody>
                    <a:bodyPr/>
                    <a:lstStyle/>
                    <a:p>
                      <a:r>
                        <a:rPr lang="en-US" sz="1400" dirty="0" smtClean="0"/>
                        <a:t>Address</a:t>
                      </a:r>
                      <a:endParaRPr lang="en-US" sz="1400" dirty="0"/>
                    </a:p>
                  </a:txBody>
                  <a:tcPr/>
                </a:tc>
              </a:tr>
              <a:tr h="289575">
                <a:tc>
                  <a:txBody>
                    <a:bodyPr/>
                    <a:lstStyle/>
                    <a:p>
                      <a:r>
                        <a:rPr lang="en-US" sz="1400" dirty="0" smtClean="0">
                          <a:solidFill>
                            <a:schemeClr val="bg1"/>
                          </a:solidFill>
                        </a:rPr>
                        <a:t>City</a:t>
                      </a:r>
                      <a:endParaRPr lang="en-US" sz="1400" dirty="0">
                        <a:solidFill>
                          <a:schemeClr val="bg1"/>
                        </a:solidFill>
                      </a:endParaRPr>
                    </a:p>
                  </a:txBody>
                  <a:tcPr>
                    <a:solidFill>
                      <a:srgbClr val="FF0000"/>
                    </a:solidFill>
                  </a:tcPr>
                </a:tc>
              </a:tr>
              <a:tr h="289575">
                <a:tc>
                  <a:txBody>
                    <a:bodyPr/>
                    <a:lstStyle/>
                    <a:p>
                      <a:r>
                        <a:rPr lang="en-US" sz="1400" dirty="0" smtClean="0">
                          <a:solidFill>
                            <a:schemeClr val="bg1"/>
                          </a:solidFill>
                        </a:rPr>
                        <a:t>State</a:t>
                      </a:r>
                      <a:endParaRPr lang="en-US" sz="1400" dirty="0">
                        <a:solidFill>
                          <a:schemeClr val="bg1"/>
                        </a:solidFill>
                      </a:endParaRPr>
                    </a:p>
                  </a:txBody>
                  <a:tcPr>
                    <a:solidFill>
                      <a:srgbClr val="FF0000"/>
                    </a:solidFill>
                  </a:tcPr>
                </a:tc>
              </a:tr>
              <a:tr h="289575">
                <a:tc>
                  <a:txBody>
                    <a:bodyPr/>
                    <a:lstStyle/>
                    <a:p>
                      <a:r>
                        <a:rPr lang="en-US" sz="1400" dirty="0" smtClean="0"/>
                        <a:t>Zip</a:t>
                      </a:r>
                      <a:endParaRPr lang="en-US" sz="1400" dirty="0"/>
                    </a:p>
                  </a:txBody>
                  <a:tcPr/>
                </a:tc>
              </a:tr>
              <a:tr h="289575">
                <a:tc>
                  <a:txBody>
                    <a:bodyPr/>
                    <a:lstStyle/>
                    <a:p>
                      <a:r>
                        <a:rPr lang="en-US" sz="1400" dirty="0" smtClean="0"/>
                        <a:t>Inspection Date</a:t>
                      </a:r>
                      <a:endParaRPr lang="en-US" sz="1400" dirty="0"/>
                    </a:p>
                  </a:txBody>
                  <a:tcPr/>
                </a:tc>
              </a:tr>
              <a:tr h="289575">
                <a:tc>
                  <a:txBody>
                    <a:bodyPr/>
                    <a:lstStyle/>
                    <a:p>
                      <a:r>
                        <a:rPr lang="en-US" sz="1400" dirty="0" smtClean="0"/>
                        <a:t>Inspection Type</a:t>
                      </a:r>
                      <a:endParaRPr lang="en-US" sz="1400" dirty="0"/>
                    </a:p>
                  </a:txBody>
                  <a:tcPr/>
                </a:tc>
              </a:tr>
              <a:tr h="289575">
                <a:tc>
                  <a:txBody>
                    <a:bodyPr/>
                    <a:lstStyle/>
                    <a:p>
                      <a:r>
                        <a:rPr lang="en-US" sz="1400" dirty="0" smtClean="0"/>
                        <a:t>Results</a:t>
                      </a:r>
                      <a:endParaRPr lang="en-US" sz="1400" dirty="0"/>
                    </a:p>
                  </a:txBody>
                  <a:tcPr/>
                </a:tc>
              </a:tr>
              <a:tr h="289575">
                <a:tc>
                  <a:txBody>
                    <a:bodyPr/>
                    <a:lstStyle/>
                    <a:p>
                      <a:r>
                        <a:rPr lang="en-US" sz="1400" dirty="0" smtClean="0"/>
                        <a:t>Violations</a:t>
                      </a:r>
                      <a:endParaRPr lang="en-US" sz="1400" dirty="0"/>
                    </a:p>
                  </a:txBody>
                  <a:tcPr/>
                </a:tc>
              </a:tr>
              <a:tr h="289575">
                <a:tc>
                  <a:txBody>
                    <a:bodyPr/>
                    <a:lstStyle/>
                    <a:p>
                      <a:r>
                        <a:rPr lang="en-US" sz="1400" dirty="0" smtClean="0"/>
                        <a:t>Latitude</a:t>
                      </a:r>
                      <a:endParaRPr lang="en-US" sz="1400" dirty="0"/>
                    </a:p>
                  </a:txBody>
                  <a:tcPr/>
                </a:tc>
              </a:tr>
              <a:tr h="289575">
                <a:tc>
                  <a:txBody>
                    <a:bodyPr/>
                    <a:lstStyle/>
                    <a:p>
                      <a:r>
                        <a:rPr lang="en-US" sz="1400" dirty="0" smtClean="0"/>
                        <a:t>Longitude</a:t>
                      </a:r>
                      <a:endParaRPr lang="en-US" sz="1400" dirty="0"/>
                    </a:p>
                  </a:txBody>
                  <a:tcPr/>
                </a:tc>
              </a:tr>
              <a:tr h="289575">
                <a:tc>
                  <a:txBody>
                    <a:bodyPr/>
                    <a:lstStyle/>
                    <a:p>
                      <a:r>
                        <a:rPr lang="en-US" sz="1400" dirty="0" smtClean="0">
                          <a:solidFill>
                            <a:schemeClr val="bg1"/>
                          </a:solidFill>
                        </a:rPr>
                        <a:t>Location</a:t>
                      </a:r>
                      <a:endParaRPr lang="en-US" sz="1400" dirty="0">
                        <a:solidFill>
                          <a:schemeClr val="bg1"/>
                        </a:solidFill>
                      </a:endParaRPr>
                    </a:p>
                  </a:txBody>
                  <a:tcPr>
                    <a:solidFill>
                      <a:srgbClr val="FF0000"/>
                    </a:solidFill>
                  </a:tcPr>
                </a:tc>
              </a:tr>
            </a:tbl>
          </a:graphicData>
        </a:graphic>
      </p:graphicFrame>
      <p:sp>
        <p:nvSpPr>
          <p:cNvPr id="20" name="TextBox 19"/>
          <p:cNvSpPr txBox="1"/>
          <p:nvPr/>
        </p:nvSpPr>
        <p:spPr>
          <a:xfrm>
            <a:off x="4864099" y="1464600"/>
            <a:ext cx="1544948" cy="1323439"/>
          </a:xfrm>
          <a:prstGeom prst="rect">
            <a:avLst/>
          </a:prstGeom>
          <a:noFill/>
        </p:spPr>
        <p:txBody>
          <a:bodyPr wrap="square" rtlCol="0">
            <a:spAutoFit/>
          </a:bodyPr>
          <a:lstStyle/>
          <a:p>
            <a:r>
              <a:rPr lang="en-US" sz="1600" dirty="0" smtClean="0"/>
              <a:t>Identical to DBA Name. </a:t>
            </a:r>
          </a:p>
          <a:p>
            <a:r>
              <a:rPr lang="en-US" sz="1600" dirty="0" smtClean="0"/>
              <a:t>Only DBA Name listed for some establishments</a:t>
            </a:r>
            <a:endParaRPr lang="en-US" sz="1600" dirty="0"/>
          </a:p>
        </p:txBody>
      </p:sp>
      <p:sp>
        <p:nvSpPr>
          <p:cNvPr id="32" name="TextBox 31"/>
          <p:cNvSpPr txBox="1"/>
          <p:nvPr/>
        </p:nvSpPr>
        <p:spPr>
          <a:xfrm>
            <a:off x="4864099" y="3212711"/>
            <a:ext cx="1536701" cy="1323439"/>
          </a:xfrm>
          <a:prstGeom prst="rect">
            <a:avLst/>
          </a:prstGeom>
          <a:noFill/>
        </p:spPr>
        <p:txBody>
          <a:bodyPr wrap="square" rtlCol="0">
            <a:spAutoFit/>
          </a:bodyPr>
          <a:lstStyle/>
          <a:p>
            <a:r>
              <a:rPr lang="en-US" sz="1600" dirty="0" smtClean="0"/>
              <a:t>All data from City of Chicago. Hence redundant information</a:t>
            </a:r>
            <a:endParaRPr lang="en-US" sz="1600" dirty="0"/>
          </a:p>
        </p:txBody>
      </p:sp>
      <p:graphicFrame>
        <p:nvGraphicFramePr>
          <p:cNvPr id="33" name="Table 32"/>
          <p:cNvGraphicFramePr>
            <a:graphicFrameLocks noGrp="1"/>
          </p:cNvGraphicFramePr>
          <p:nvPr>
            <p:extLst>
              <p:ext uri="{D42A27DB-BD31-4B8C-83A1-F6EECF244321}">
                <p14:modId xmlns:p14="http://schemas.microsoft.com/office/powerpoint/2010/main" val="613336169"/>
              </p:ext>
            </p:extLst>
          </p:nvPr>
        </p:nvGraphicFramePr>
        <p:xfrm>
          <a:off x="7575158" y="1461280"/>
          <a:ext cx="2167378" cy="4267200"/>
        </p:xfrm>
        <a:graphic>
          <a:graphicData uri="http://schemas.openxmlformats.org/drawingml/2006/table">
            <a:tbl>
              <a:tblPr firstRow="1" bandRow="1">
                <a:tableStyleId>{B301B821-A1FF-4177-AEE7-76D212191A09}</a:tableStyleId>
              </a:tblPr>
              <a:tblGrid>
                <a:gridCol w="2167378"/>
              </a:tblGrid>
              <a:tr h="289575">
                <a:tc>
                  <a:txBody>
                    <a:bodyPr/>
                    <a:lstStyle/>
                    <a:p>
                      <a:r>
                        <a:rPr lang="en-US" sz="1400" dirty="0" smtClean="0"/>
                        <a:t>New Attributes</a:t>
                      </a:r>
                      <a:endParaRPr lang="en-US" sz="1400" dirty="0"/>
                    </a:p>
                  </a:txBody>
                  <a:tcPr/>
                </a:tc>
              </a:tr>
              <a:tr h="289575">
                <a:tc>
                  <a:txBody>
                    <a:bodyPr/>
                    <a:lstStyle/>
                    <a:p>
                      <a:r>
                        <a:rPr lang="en-US" sz="1400" dirty="0" smtClean="0"/>
                        <a:t>Inspection ID</a:t>
                      </a:r>
                      <a:endParaRPr lang="en-US" sz="1400" dirty="0"/>
                    </a:p>
                  </a:txBody>
                  <a:tcPr/>
                </a:tc>
              </a:tr>
              <a:tr h="289575">
                <a:tc>
                  <a:txBody>
                    <a:bodyPr/>
                    <a:lstStyle/>
                    <a:p>
                      <a:r>
                        <a:rPr lang="en-US" sz="1400" dirty="0" smtClean="0"/>
                        <a:t>DBA Name</a:t>
                      </a:r>
                      <a:endParaRPr lang="en-US" sz="1400" dirty="0"/>
                    </a:p>
                  </a:txBody>
                  <a:tcPr>
                    <a:solidFill>
                      <a:srgbClr val="FFFF00"/>
                    </a:solidFill>
                  </a:tcPr>
                </a:tc>
              </a:tr>
              <a:tr h="289575">
                <a:tc>
                  <a:txBody>
                    <a:bodyPr/>
                    <a:lstStyle/>
                    <a:p>
                      <a:r>
                        <a:rPr lang="en-US" sz="1400" dirty="0" smtClean="0"/>
                        <a:t>License #</a:t>
                      </a:r>
                      <a:endParaRPr lang="en-US" sz="1400" dirty="0"/>
                    </a:p>
                  </a:txBody>
                  <a:tcPr/>
                </a:tc>
              </a:tr>
              <a:tr h="289575">
                <a:tc>
                  <a:txBody>
                    <a:bodyPr/>
                    <a:lstStyle/>
                    <a:p>
                      <a:r>
                        <a:rPr lang="en-US" sz="1400" dirty="0" smtClean="0"/>
                        <a:t>Facility Type</a:t>
                      </a:r>
                      <a:endParaRPr lang="en-US" sz="1400" dirty="0"/>
                    </a:p>
                  </a:txBody>
                  <a:tcPr>
                    <a:solidFill>
                      <a:srgbClr val="FFFF00"/>
                    </a:solidFill>
                  </a:tcPr>
                </a:tc>
              </a:tr>
              <a:tr h="289575">
                <a:tc>
                  <a:txBody>
                    <a:bodyPr/>
                    <a:lstStyle/>
                    <a:p>
                      <a:r>
                        <a:rPr lang="en-US" sz="1400" dirty="0" smtClean="0"/>
                        <a:t>Risk</a:t>
                      </a:r>
                      <a:endParaRPr lang="en-US" sz="1400" dirty="0"/>
                    </a:p>
                  </a:txBody>
                  <a:tcPr/>
                </a:tc>
              </a:tr>
              <a:tr h="289575">
                <a:tc>
                  <a:txBody>
                    <a:bodyPr/>
                    <a:lstStyle/>
                    <a:p>
                      <a:r>
                        <a:rPr lang="en-US" sz="1400" dirty="0" smtClean="0"/>
                        <a:t>Address</a:t>
                      </a:r>
                      <a:endParaRPr lang="en-US" sz="1400" dirty="0"/>
                    </a:p>
                  </a:txBody>
                  <a:tcPr>
                    <a:solidFill>
                      <a:srgbClr val="FFFF00"/>
                    </a:solidFill>
                  </a:tcPr>
                </a:tc>
              </a:tr>
              <a:tr h="289575">
                <a:tc>
                  <a:txBody>
                    <a:bodyPr/>
                    <a:lstStyle/>
                    <a:p>
                      <a:r>
                        <a:rPr lang="en-US" sz="1400" dirty="0" smtClean="0"/>
                        <a:t>Zip</a:t>
                      </a:r>
                      <a:endParaRPr lang="en-US" sz="1400" dirty="0"/>
                    </a:p>
                  </a:txBody>
                  <a:tcPr>
                    <a:solidFill>
                      <a:srgbClr val="FFFF00"/>
                    </a:solidFill>
                  </a:tcPr>
                </a:tc>
              </a:tr>
              <a:tr h="289575">
                <a:tc>
                  <a:txBody>
                    <a:bodyPr/>
                    <a:lstStyle/>
                    <a:p>
                      <a:r>
                        <a:rPr lang="en-US" sz="1400" dirty="0" smtClean="0"/>
                        <a:t>Inspection Date</a:t>
                      </a:r>
                      <a:endParaRPr lang="en-US" sz="1400" dirty="0"/>
                    </a:p>
                  </a:txBody>
                  <a:tcPr/>
                </a:tc>
              </a:tr>
              <a:tr h="289575">
                <a:tc>
                  <a:txBody>
                    <a:bodyPr/>
                    <a:lstStyle/>
                    <a:p>
                      <a:r>
                        <a:rPr lang="en-US" sz="1400" dirty="0" smtClean="0"/>
                        <a:t>Inspection Type</a:t>
                      </a:r>
                      <a:endParaRPr lang="en-US" sz="1400" dirty="0"/>
                    </a:p>
                  </a:txBody>
                  <a:tcPr>
                    <a:solidFill>
                      <a:srgbClr val="FFFF00"/>
                    </a:solidFill>
                  </a:tcPr>
                </a:tc>
              </a:tr>
              <a:tr h="289575">
                <a:tc>
                  <a:txBody>
                    <a:bodyPr/>
                    <a:lstStyle/>
                    <a:p>
                      <a:r>
                        <a:rPr lang="en-US" sz="1400" dirty="0" smtClean="0"/>
                        <a:t>Results</a:t>
                      </a:r>
                      <a:endParaRPr lang="en-US" sz="1400" dirty="0"/>
                    </a:p>
                  </a:txBody>
                  <a:tcPr/>
                </a:tc>
              </a:tr>
              <a:tr h="289575">
                <a:tc>
                  <a:txBody>
                    <a:bodyPr/>
                    <a:lstStyle/>
                    <a:p>
                      <a:r>
                        <a:rPr lang="en-US" sz="1400" dirty="0" smtClean="0"/>
                        <a:t>Violations</a:t>
                      </a:r>
                      <a:endParaRPr lang="en-US" sz="1400" dirty="0"/>
                    </a:p>
                  </a:txBody>
                  <a:tcPr/>
                </a:tc>
              </a:tr>
              <a:tr h="289575">
                <a:tc>
                  <a:txBody>
                    <a:bodyPr/>
                    <a:lstStyle/>
                    <a:p>
                      <a:r>
                        <a:rPr lang="en-US" sz="1400" dirty="0" smtClean="0"/>
                        <a:t>Latitude</a:t>
                      </a:r>
                      <a:endParaRPr lang="en-US" sz="1400" dirty="0"/>
                    </a:p>
                  </a:txBody>
                  <a:tcPr/>
                </a:tc>
              </a:tr>
              <a:tr h="289575">
                <a:tc>
                  <a:txBody>
                    <a:bodyPr/>
                    <a:lstStyle/>
                    <a:p>
                      <a:r>
                        <a:rPr lang="en-US" sz="1400" dirty="0" smtClean="0"/>
                        <a:t>Longitude</a:t>
                      </a:r>
                      <a:endParaRPr lang="en-US" sz="1400" dirty="0"/>
                    </a:p>
                  </a:txBody>
                  <a:tcPr/>
                </a:tc>
              </a:tr>
            </a:tbl>
          </a:graphicData>
        </a:graphic>
      </p:graphicFrame>
      <p:sp>
        <p:nvSpPr>
          <p:cNvPr id="34" name="Pentagon 33"/>
          <p:cNvSpPr/>
          <p:nvPr/>
        </p:nvSpPr>
        <p:spPr>
          <a:xfrm>
            <a:off x="6574146" y="1699786"/>
            <a:ext cx="673753"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smtClean="0"/>
              <a:t>Step 1: Redundant attributes deleted</a:t>
            </a:r>
            <a:endParaRPr lang="en-US" dirty="0"/>
          </a:p>
        </p:txBody>
      </p:sp>
      <p:graphicFrame>
        <p:nvGraphicFramePr>
          <p:cNvPr id="35" name="Table 34"/>
          <p:cNvGraphicFramePr>
            <a:graphicFrameLocks noGrp="1"/>
          </p:cNvGraphicFramePr>
          <p:nvPr>
            <p:extLst>
              <p:ext uri="{D42A27DB-BD31-4B8C-83A1-F6EECF244321}">
                <p14:modId xmlns:p14="http://schemas.microsoft.com/office/powerpoint/2010/main" val="1206870389"/>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a:t>
                      </a:r>
                      <a:r>
                        <a:rPr lang="en-US" sz="1400" b="1" baseline="0" dirty="0" smtClean="0">
                          <a:solidFill>
                            <a:schemeClr val="tx1"/>
                          </a:solidFill>
                        </a:rPr>
                        <a:t> </a:t>
                      </a:r>
                      <a:r>
                        <a:rPr lang="en-US" sz="1400" b="1" dirty="0" smtClean="0">
                          <a:solidFill>
                            <a:schemeClr val="tx1"/>
                          </a:solidFill>
                        </a:rPr>
                        <a:t>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Clean Up/Transformation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1" name="TextBox 10"/>
          <p:cNvSpPr txBox="1"/>
          <p:nvPr/>
        </p:nvSpPr>
        <p:spPr>
          <a:xfrm>
            <a:off x="4855852" y="5967150"/>
            <a:ext cx="1544948" cy="584775"/>
          </a:xfrm>
          <a:prstGeom prst="rect">
            <a:avLst/>
          </a:prstGeom>
          <a:noFill/>
        </p:spPr>
        <p:txBody>
          <a:bodyPr wrap="square" rtlCol="0">
            <a:spAutoFit/>
          </a:bodyPr>
          <a:lstStyle/>
          <a:p>
            <a:r>
              <a:rPr lang="en-US" sz="1600" smtClean="0"/>
              <a:t>Redundant information</a:t>
            </a:r>
            <a:endParaRPr lang="en-US" sz="1600" dirty="0"/>
          </a:p>
        </p:txBody>
      </p:sp>
      <p:sp>
        <p:nvSpPr>
          <p:cNvPr id="12" name="TextBox 11"/>
          <p:cNvSpPr txBox="1"/>
          <p:nvPr/>
        </p:nvSpPr>
        <p:spPr>
          <a:xfrm>
            <a:off x="9942471" y="3667149"/>
            <a:ext cx="1539618" cy="1077218"/>
          </a:xfrm>
          <a:prstGeom prst="rect">
            <a:avLst/>
          </a:prstGeom>
          <a:noFill/>
        </p:spPr>
        <p:txBody>
          <a:bodyPr wrap="square" rtlCol="0">
            <a:spAutoFit/>
          </a:bodyPr>
          <a:lstStyle/>
          <a:p>
            <a:r>
              <a:rPr lang="en-US" sz="1600" dirty="0" smtClean="0"/>
              <a:t>Filled blank zip codes with addresses using Google Maps.</a:t>
            </a:r>
            <a:endParaRPr lang="en-US" sz="1600" dirty="0"/>
          </a:p>
        </p:txBody>
      </p:sp>
      <p:sp>
        <p:nvSpPr>
          <p:cNvPr id="13" name="TextBox 12"/>
          <p:cNvSpPr txBox="1"/>
          <p:nvPr/>
        </p:nvSpPr>
        <p:spPr>
          <a:xfrm>
            <a:off x="9913442" y="2983665"/>
            <a:ext cx="1832150" cy="584775"/>
          </a:xfrm>
          <a:prstGeom prst="rect">
            <a:avLst/>
          </a:prstGeom>
          <a:noFill/>
        </p:spPr>
        <p:txBody>
          <a:bodyPr wrap="square" rtlCol="0">
            <a:spAutoFit/>
          </a:bodyPr>
          <a:lstStyle/>
          <a:p>
            <a:r>
              <a:rPr lang="en-US" sz="1600" dirty="0" smtClean="0"/>
              <a:t>Removed records with blank address.</a:t>
            </a:r>
            <a:endParaRPr lang="en-US" sz="1600" dirty="0"/>
          </a:p>
        </p:txBody>
      </p:sp>
      <p:sp>
        <p:nvSpPr>
          <p:cNvPr id="15" name="TextBox 14"/>
          <p:cNvSpPr txBox="1"/>
          <p:nvPr/>
        </p:nvSpPr>
        <p:spPr>
          <a:xfrm>
            <a:off x="9942471" y="1947622"/>
            <a:ext cx="1832150" cy="584775"/>
          </a:xfrm>
          <a:prstGeom prst="rect">
            <a:avLst/>
          </a:prstGeom>
          <a:noFill/>
        </p:spPr>
        <p:txBody>
          <a:bodyPr wrap="square" rtlCol="0">
            <a:spAutoFit/>
          </a:bodyPr>
          <a:lstStyle/>
          <a:p>
            <a:r>
              <a:rPr lang="en-US" sz="1600" dirty="0" smtClean="0"/>
              <a:t>Font changed to title case.</a:t>
            </a:r>
            <a:endParaRPr lang="en-US" sz="1600" dirty="0"/>
          </a:p>
        </p:txBody>
      </p:sp>
    </p:spTree>
    <p:extLst>
      <p:ext uri="{BB962C8B-B14F-4D97-AF65-F5344CB8AC3E}">
        <p14:creationId xmlns:p14="http://schemas.microsoft.com/office/powerpoint/2010/main" val="390124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4" grpId="0" animBg="1"/>
      <p:bldP spid="11" grpId="0"/>
      <p:bldP spid="12"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Queries</a:t>
            </a:r>
            <a:endParaRPr lang="en-US" cap="none" dirty="0"/>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Restaurant ranking by number of violations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68" y="3823744"/>
            <a:ext cx="4387367" cy="255064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949" y="1025641"/>
            <a:ext cx="3418525" cy="246582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805" y="952058"/>
            <a:ext cx="3402959" cy="2612986"/>
          </a:xfrm>
          <a:prstGeom prst="rect">
            <a:avLst/>
          </a:prstGeom>
        </p:spPr>
      </p:pic>
    </p:spTree>
    <p:extLst>
      <p:ext uri="{BB962C8B-B14F-4D97-AF65-F5344CB8AC3E}">
        <p14:creationId xmlns:p14="http://schemas.microsoft.com/office/powerpoint/2010/main" val="1791999927"/>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Most violations tend to be minor violations and found during canvas inspections.</a:t>
            </a:r>
            <a:endParaRPr lang="en-US" dirty="0"/>
          </a:p>
        </p:txBody>
      </p:sp>
      <p:pic>
        <p:nvPicPr>
          <p:cNvPr id="6" name="Picture 5" descr="ViolationTypeCou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990600"/>
            <a:ext cx="3904321" cy="5549900"/>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Results by Inspection Type</a:t>
            </a:r>
            <a:endParaRPr lang="en-US" dirty="0"/>
          </a:p>
        </p:txBody>
      </p:sp>
      <p:pic>
        <p:nvPicPr>
          <p:cNvPr id="8" name="Picture 7" descr="Inspection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028700"/>
            <a:ext cx="3337960" cy="5372099"/>
          </a:xfrm>
          <a:prstGeom prst="rect">
            <a:avLst/>
          </a:prstGeom>
        </p:spPr>
      </p:pic>
      <p:pic>
        <p:nvPicPr>
          <p:cNvPr id="9" name="Picture 8" descr="MostCommonInspectionTypes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401" y="1028701"/>
            <a:ext cx="5020388" cy="3632200"/>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646331"/>
          </a:xfrm>
          <a:prstGeom prst="rect">
            <a:avLst/>
          </a:prstGeom>
          <a:noFill/>
        </p:spPr>
        <p:txBody>
          <a:bodyPr wrap="square" rtlCol="0">
            <a:spAutoFit/>
          </a:bodyPr>
          <a:lstStyle/>
          <a:p>
            <a:r>
              <a:rPr lang="en-US" dirty="0" smtClean="0"/>
              <a:t>Most critical violations found during inspections are related to temperature control and sanitization procedures.</a:t>
            </a:r>
            <a:endParaRPr lang="en-US" dirty="0"/>
          </a:p>
        </p:txBody>
      </p:sp>
      <p:pic>
        <p:nvPicPr>
          <p:cNvPr id="6" name="Picture 5" descr="Critical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524000"/>
            <a:ext cx="7267575" cy="3800475"/>
          </a:xfrm>
          <a:prstGeom prst="rect">
            <a:avLst/>
          </a:prstGeom>
        </p:spPr>
      </p:pic>
      <p:sp>
        <p:nvSpPr>
          <p:cNvPr id="8" name="Title 1"/>
          <p:cNvSpPr txBox="1">
            <a:spLocks/>
          </p:cNvSpPr>
          <p:nvPr/>
        </p:nvSpPr>
        <p:spPr>
          <a:xfrm>
            <a:off x="2328422" y="155359"/>
            <a:ext cx="9728460" cy="474956"/>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550" kern="1200" cap="all" baseline="0">
                <a:solidFill>
                  <a:schemeClr val="accent1"/>
                </a:solidFill>
                <a:latin typeface="+mj-lt"/>
                <a:ea typeface="+mj-ea"/>
                <a:cs typeface="+mj-cs"/>
              </a:defRPr>
            </a:lvl1pPr>
          </a:lstStyle>
          <a:p>
            <a:r>
              <a:rPr lang="en-US" cap="none" smtClean="0"/>
              <a:t>Data Visualization</a:t>
            </a:r>
            <a:endParaRPr lang="en-US" cap="none" dirty="0"/>
          </a:p>
        </p:txBody>
      </p:sp>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Most severe violations were related to pest control issues and failure to correct previous infractions.  </a:t>
            </a:r>
            <a:endParaRPr lang="en-US" dirty="0"/>
          </a:p>
        </p:txBody>
      </p:sp>
      <p:pic>
        <p:nvPicPr>
          <p:cNvPr id="6" name="Picture 5" descr="Serious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422400"/>
            <a:ext cx="7267575" cy="3990975"/>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Visualization</a:t>
            </a:r>
            <a:endParaRPr lang="en-US" cap="none" dirty="0"/>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smtClean="0"/>
              <a:t>Most minor violations are related to maintenance issues.</a:t>
            </a:r>
            <a:endParaRPr lang="en-US" dirty="0"/>
          </a:p>
        </p:txBody>
      </p:sp>
      <p:pic>
        <p:nvPicPr>
          <p:cNvPr id="6" name="Picture 5" descr="Minor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231900"/>
            <a:ext cx="7267575" cy="4371975"/>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Clean Up/Transformation</a:t>
            </a:r>
            <a:endParaRPr lang="en-US" cap="none" dirty="0"/>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smtClean="0"/>
              <a:t>Step 2: Deletion of redundant information and Clustering</a:t>
            </a:r>
            <a:endParaRPr lang="en-US" dirty="0"/>
          </a:p>
        </p:txBody>
      </p:sp>
      <p:sp>
        <p:nvSpPr>
          <p:cNvPr id="3" name="TextBox 2"/>
          <p:cNvSpPr txBox="1"/>
          <p:nvPr/>
        </p:nvSpPr>
        <p:spPr>
          <a:xfrm>
            <a:off x="2374770" y="1052334"/>
            <a:ext cx="9422841" cy="1384995"/>
          </a:xfrm>
          <a:prstGeom prst="rect">
            <a:avLst/>
          </a:prstGeom>
          <a:noFill/>
        </p:spPr>
        <p:txBody>
          <a:bodyPr wrap="square" rtlCol="0">
            <a:spAutoFit/>
          </a:bodyPr>
          <a:lstStyle/>
          <a:p>
            <a:r>
              <a:rPr lang="en-US" sz="1400" b="1" dirty="0" smtClean="0"/>
              <a:t>Attribute Name </a:t>
            </a:r>
            <a:r>
              <a:rPr lang="en-US" sz="1400" dirty="0" smtClean="0"/>
              <a:t>- Facility Type</a:t>
            </a:r>
          </a:p>
          <a:p>
            <a:endParaRPr lang="en-US" sz="1400" dirty="0"/>
          </a:p>
          <a:p>
            <a:r>
              <a:rPr lang="en-US" sz="1400" b="1" dirty="0" smtClean="0"/>
              <a:t>Removed facility types </a:t>
            </a:r>
            <a:r>
              <a:rPr lang="en-US" sz="1400" dirty="0" smtClean="0"/>
              <a:t>- </a:t>
            </a:r>
            <a:r>
              <a:rPr lang="en-US" sz="1400" dirty="0"/>
              <a:t>café/store (</a:t>
            </a:r>
            <a:r>
              <a:rPr lang="en-US" sz="1400" dirty="0" err="1"/>
              <a:t>uchicago</a:t>
            </a:r>
            <a:r>
              <a:rPr lang="en-US" sz="1400" dirty="0"/>
              <a:t>), coffee kiosk (IIT), hotel, coffee/tea (wholesale shop), grocery/tavern (liquor store), main kitchen (lakeside center), restaurant/catering, restaurant/bar/theater, cafeteria, </a:t>
            </a:r>
            <a:r>
              <a:rPr lang="en-US" sz="1400" dirty="0" err="1"/>
              <a:t>wrigely</a:t>
            </a:r>
            <a:r>
              <a:rPr lang="en-US" sz="1400" dirty="0"/>
              <a:t>  rooftop </a:t>
            </a:r>
            <a:endParaRPr lang="en-US" sz="1400" dirty="0" smtClean="0"/>
          </a:p>
          <a:p>
            <a:endParaRPr lang="en-US" sz="1400" dirty="0"/>
          </a:p>
          <a:p>
            <a:r>
              <a:rPr lang="en-US" sz="1400" b="1" dirty="0" smtClean="0"/>
              <a:t>Reason</a:t>
            </a:r>
            <a:r>
              <a:rPr lang="en-US" sz="1400" dirty="0" smtClean="0"/>
              <a:t> </a:t>
            </a:r>
            <a:r>
              <a:rPr lang="mr-IN" sz="1400" dirty="0" smtClean="0"/>
              <a:t>–</a:t>
            </a:r>
            <a:r>
              <a:rPr lang="en-US" sz="1400" dirty="0" smtClean="0"/>
              <a:t> The categories which a person usually will not try to find on a healthy restaurant finding app were removed</a:t>
            </a:r>
            <a:endParaRPr lang="en-US" sz="1400" dirty="0"/>
          </a:p>
        </p:txBody>
      </p:sp>
      <p:grpSp>
        <p:nvGrpSpPr>
          <p:cNvPr id="24" name="Group 23"/>
          <p:cNvGrpSpPr/>
          <p:nvPr/>
        </p:nvGrpSpPr>
        <p:grpSpPr>
          <a:xfrm>
            <a:off x="2374770" y="2493961"/>
            <a:ext cx="2016000" cy="1942673"/>
            <a:chOff x="393698" y="1376361"/>
            <a:chExt cx="3997326" cy="2373680"/>
          </a:xfrm>
        </p:grpSpPr>
        <p:sp>
          <p:nvSpPr>
            <p:cNvPr id="25" name="Text Box 10"/>
            <p:cNvSpPr txBox="1">
              <a:spLocks noChangeArrowheads="1"/>
            </p:cNvSpPr>
            <p:nvPr>
              <p:custDataLst>
                <p:tags r:id="rId8"/>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Bakery</a:t>
              </a:r>
              <a:endParaRPr lang="en-US" sz="1400" b="1" dirty="0">
                <a:solidFill>
                  <a:schemeClr val="bg1"/>
                </a:solidFill>
              </a:endParaRPr>
            </a:p>
          </p:txBody>
        </p:sp>
        <p:sp>
          <p:nvSpPr>
            <p:cNvPr id="26"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Bakery/grocery</a:t>
              </a:r>
            </a:p>
            <a:p>
              <a:r>
                <a:rPr lang="en-US" dirty="0" smtClean="0">
                  <a:solidFill>
                    <a:schemeClr val="tx1"/>
                  </a:solidFill>
                </a:rPr>
                <a:t>Bakery/deli</a:t>
              </a:r>
            </a:p>
            <a:p>
              <a:r>
                <a:rPr lang="en-US" dirty="0" smtClean="0">
                  <a:solidFill>
                    <a:schemeClr val="tx1"/>
                  </a:solidFill>
                </a:rPr>
                <a:t>Wholesale bakery</a:t>
              </a:r>
            </a:p>
            <a:p>
              <a:r>
                <a:rPr lang="en-US" dirty="0" smtClean="0">
                  <a:solidFill>
                    <a:schemeClr val="tx1"/>
                  </a:solidFill>
                </a:rPr>
                <a:t>Bakery/restaurant</a:t>
              </a:r>
            </a:p>
            <a:p>
              <a:r>
                <a:rPr lang="en-US" dirty="0" smtClean="0">
                  <a:solidFill>
                    <a:schemeClr val="tx1"/>
                  </a:solidFill>
                </a:rPr>
                <a:t>Restaurant/bakery</a:t>
              </a:r>
              <a:endParaRPr lang="en-US" dirty="0">
                <a:solidFill>
                  <a:schemeClr val="tx1"/>
                </a:solidFill>
              </a:endParaRPr>
            </a:p>
          </p:txBody>
        </p:sp>
      </p:grpSp>
      <p:grpSp>
        <p:nvGrpSpPr>
          <p:cNvPr id="27" name="Group 26"/>
          <p:cNvGrpSpPr/>
          <p:nvPr/>
        </p:nvGrpSpPr>
        <p:grpSpPr>
          <a:xfrm>
            <a:off x="4487775" y="2493961"/>
            <a:ext cx="2016000" cy="1942673"/>
            <a:chOff x="393698" y="1376361"/>
            <a:chExt cx="3997326" cy="2373680"/>
          </a:xfrm>
        </p:grpSpPr>
        <p:sp>
          <p:nvSpPr>
            <p:cNvPr id="28" name="Text Box 10"/>
            <p:cNvSpPr txBox="1">
              <a:spLocks noChangeArrowheads="1"/>
            </p:cNvSpPr>
            <p:nvPr>
              <p:custDataLst>
                <p:tags r:id="rId7"/>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Bar</a:t>
              </a:r>
              <a:endParaRPr lang="en-US" sz="1400" b="1" dirty="0">
                <a:solidFill>
                  <a:schemeClr val="bg1"/>
                </a:solidFill>
              </a:endParaRPr>
            </a:p>
          </p:txBody>
        </p:sp>
        <p:sp>
          <p:nvSpPr>
            <p:cNvPr id="29"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Bar</a:t>
              </a:r>
            </a:p>
            <a:p>
              <a:r>
                <a:rPr lang="en-US" dirty="0" smtClean="0">
                  <a:solidFill>
                    <a:schemeClr val="tx1"/>
                  </a:solidFill>
                </a:rPr>
                <a:t>Bar/grill</a:t>
              </a:r>
            </a:p>
            <a:p>
              <a:r>
                <a:rPr lang="en-US" dirty="0" smtClean="0">
                  <a:solidFill>
                    <a:schemeClr val="tx1"/>
                  </a:solidFill>
                </a:rPr>
                <a:t>Brewery</a:t>
              </a:r>
            </a:p>
            <a:p>
              <a:r>
                <a:rPr lang="en-US" dirty="0" smtClean="0">
                  <a:solidFill>
                    <a:schemeClr val="tx1"/>
                  </a:solidFill>
                </a:rPr>
                <a:t>Brewpub</a:t>
              </a:r>
            </a:p>
            <a:p>
              <a:r>
                <a:rPr lang="en-US" dirty="0" smtClean="0">
                  <a:solidFill>
                    <a:schemeClr val="tx1"/>
                  </a:solidFill>
                </a:rPr>
                <a:t>Tavern</a:t>
              </a:r>
            </a:p>
            <a:p>
              <a:r>
                <a:rPr lang="en-US" dirty="0" smtClean="0">
                  <a:solidFill>
                    <a:schemeClr val="tx1"/>
                  </a:solidFill>
                </a:rPr>
                <a:t>Night Club</a:t>
              </a:r>
            </a:p>
            <a:p>
              <a:r>
                <a:rPr lang="en-US" dirty="0" smtClean="0">
                  <a:solidFill>
                    <a:schemeClr val="tx1"/>
                  </a:solidFill>
                </a:rPr>
                <a:t>Restaurant/ bar</a:t>
              </a:r>
            </a:p>
            <a:p>
              <a:r>
                <a:rPr lang="en-US" dirty="0">
                  <a:solidFill>
                    <a:schemeClr val="tx1"/>
                  </a:solidFill>
                </a:rPr>
                <a:t>Wine tasting </a:t>
              </a:r>
            </a:p>
            <a:p>
              <a:r>
                <a:rPr lang="en-US" dirty="0" smtClean="0">
                  <a:solidFill>
                    <a:schemeClr val="tx1"/>
                  </a:solidFill>
                </a:rPr>
                <a:t>bar </a:t>
              </a:r>
              <a:endParaRPr lang="en-US" dirty="0">
                <a:solidFill>
                  <a:schemeClr val="tx1"/>
                </a:solidFill>
              </a:endParaRPr>
            </a:p>
          </p:txBody>
        </p:sp>
      </p:grpSp>
      <p:grpSp>
        <p:nvGrpSpPr>
          <p:cNvPr id="30" name="Group 29"/>
          <p:cNvGrpSpPr/>
          <p:nvPr/>
        </p:nvGrpSpPr>
        <p:grpSpPr>
          <a:xfrm>
            <a:off x="6600780" y="2493961"/>
            <a:ext cx="2016000" cy="1942673"/>
            <a:chOff x="393698" y="1376361"/>
            <a:chExt cx="3997326" cy="2373680"/>
          </a:xfrm>
        </p:grpSpPr>
        <p:sp>
          <p:nvSpPr>
            <p:cNvPr id="31" name="Text Box 10"/>
            <p:cNvSpPr txBox="1">
              <a:spLocks noChangeArrowheads="1"/>
            </p:cNvSpPr>
            <p:nvPr>
              <p:custDataLst>
                <p:tags r:id="rId6"/>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Cafe</a:t>
              </a:r>
              <a:endParaRPr lang="en-US" sz="1400" b="1" dirty="0">
                <a:solidFill>
                  <a:schemeClr val="bg1"/>
                </a:solidFill>
              </a:endParaRPr>
            </a:p>
          </p:txBody>
        </p:sp>
        <p:sp>
          <p:nvSpPr>
            <p:cNvPr id="35"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Riverwalk café</a:t>
              </a:r>
            </a:p>
            <a:p>
              <a:r>
                <a:rPr lang="en-US" dirty="0" smtClean="0">
                  <a:solidFill>
                    <a:schemeClr val="tx1"/>
                  </a:solidFill>
                </a:rPr>
                <a:t>Coffee</a:t>
              </a:r>
            </a:p>
            <a:p>
              <a:r>
                <a:rPr lang="en-US" dirty="0" smtClean="0">
                  <a:solidFill>
                    <a:schemeClr val="tx1"/>
                  </a:solidFill>
                </a:rPr>
                <a:t>Coffee cart</a:t>
              </a:r>
            </a:p>
            <a:p>
              <a:r>
                <a:rPr lang="en-US" dirty="0" smtClean="0">
                  <a:solidFill>
                    <a:schemeClr val="tx1"/>
                  </a:solidFill>
                </a:rPr>
                <a:t>Coffee shop</a:t>
              </a:r>
            </a:p>
            <a:p>
              <a:r>
                <a:rPr lang="en-US" dirty="0" smtClean="0">
                  <a:solidFill>
                    <a:schemeClr val="tx1"/>
                  </a:solidFill>
                </a:rPr>
                <a:t>Café</a:t>
              </a:r>
            </a:p>
            <a:p>
              <a:r>
                <a:rPr lang="en-US" dirty="0" smtClean="0">
                  <a:solidFill>
                    <a:schemeClr val="tx1"/>
                  </a:solidFill>
                </a:rPr>
                <a:t>Deli</a:t>
              </a:r>
            </a:p>
            <a:p>
              <a:r>
                <a:rPr lang="en-US" dirty="0" smtClean="0">
                  <a:solidFill>
                    <a:schemeClr val="tx1"/>
                  </a:solidFill>
                </a:rPr>
                <a:t>Donut shop</a:t>
              </a:r>
            </a:p>
            <a:p>
              <a:r>
                <a:rPr lang="en-US" dirty="0" smtClean="0">
                  <a:solidFill>
                    <a:schemeClr val="tx1"/>
                  </a:solidFill>
                </a:rPr>
                <a:t>Watermelon house</a:t>
              </a:r>
            </a:p>
            <a:p>
              <a:r>
                <a:rPr lang="en-US" dirty="0" smtClean="0">
                  <a:solidFill>
                    <a:schemeClr val="tx1"/>
                  </a:solidFill>
                </a:rPr>
                <a:t>Café/store</a:t>
              </a:r>
              <a:endParaRPr lang="en-US" dirty="0">
                <a:solidFill>
                  <a:schemeClr val="tx1"/>
                </a:solidFill>
              </a:endParaRPr>
            </a:p>
          </p:txBody>
        </p:sp>
      </p:grpSp>
      <p:grpSp>
        <p:nvGrpSpPr>
          <p:cNvPr id="36" name="Group 35"/>
          <p:cNvGrpSpPr/>
          <p:nvPr/>
        </p:nvGrpSpPr>
        <p:grpSpPr>
          <a:xfrm>
            <a:off x="8713784" y="2493961"/>
            <a:ext cx="3321361" cy="1942673"/>
            <a:chOff x="393698" y="1376361"/>
            <a:chExt cx="3997326" cy="2373680"/>
          </a:xfrm>
        </p:grpSpPr>
        <p:sp>
          <p:nvSpPr>
            <p:cNvPr id="37" name="Text Box 10"/>
            <p:cNvSpPr txBox="1">
              <a:spLocks noChangeArrowheads="1"/>
            </p:cNvSpPr>
            <p:nvPr>
              <p:custDataLst>
                <p:tags r:id="rId5"/>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Grocery/Food Joint</a:t>
              </a:r>
              <a:endParaRPr lang="en-US" sz="1400" b="1" dirty="0">
                <a:solidFill>
                  <a:schemeClr val="bg1"/>
                </a:solidFill>
              </a:endParaRPr>
            </a:p>
          </p:txBody>
        </p:sp>
        <p:sp>
          <p:nvSpPr>
            <p:cNvPr id="38"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Grocery/bakery</a:t>
              </a:r>
            </a:p>
            <a:p>
              <a:r>
                <a:rPr lang="en-US" dirty="0" smtClean="0">
                  <a:solidFill>
                    <a:schemeClr val="tx1"/>
                  </a:solidFill>
                </a:rPr>
                <a:t>Grocery/ </a:t>
              </a:r>
              <a:r>
                <a:rPr lang="en-US" dirty="0" err="1" smtClean="0">
                  <a:solidFill>
                    <a:schemeClr val="tx1"/>
                  </a:solidFill>
                </a:rPr>
                <a:t>taquiera</a:t>
              </a:r>
              <a:endParaRPr lang="en-US" dirty="0" smtClean="0">
                <a:solidFill>
                  <a:schemeClr val="tx1"/>
                </a:solidFill>
              </a:endParaRPr>
            </a:p>
            <a:p>
              <a:r>
                <a:rPr lang="en-US" dirty="0" smtClean="0">
                  <a:solidFill>
                    <a:schemeClr val="tx1"/>
                  </a:solidFill>
                </a:rPr>
                <a:t>Grocery/ (sushi prep)</a:t>
              </a:r>
            </a:p>
            <a:p>
              <a:r>
                <a:rPr lang="en-US" dirty="0" smtClean="0">
                  <a:solidFill>
                    <a:schemeClr val="tx1"/>
                  </a:solidFill>
                </a:rPr>
                <a:t>Grocery store/deli</a:t>
              </a:r>
            </a:p>
            <a:p>
              <a:r>
                <a:rPr lang="en-US" dirty="0" smtClean="0">
                  <a:solidFill>
                    <a:schemeClr val="tx1"/>
                  </a:solidFill>
                </a:rPr>
                <a:t>Grocery store/ restaurant</a:t>
              </a:r>
            </a:p>
            <a:p>
              <a:r>
                <a:rPr lang="en-US" dirty="0" smtClean="0">
                  <a:solidFill>
                    <a:schemeClr val="tx1"/>
                  </a:solidFill>
                </a:rPr>
                <a:t>Grocery store/ bakery</a:t>
              </a:r>
            </a:p>
            <a:p>
              <a:r>
                <a:rPr lang="en-US" dirty="0" smtClean="0">
                  <a:solidFill>
                    <a:schemeClr val="tx1"/>
                  </a:solidFill>
                </a:rPr>
                <a:t>Grocery store/</a:t>
              </a:r>
              <a:r>
                <a:rPr lang="en-US" dirty="0" err="1" smtClean="0">
                  <a:solidFill>
                    <a:schemeClr val="tx1"/>
                  </a:solidFill>
                </a:rPr>
                <a:t>taquiera</a:t>
              </a:r>
              <a:endParaRPr lang="en-US" dirty="0" smtClean="0">
                <a:solidFill>
                  <a:schemeClr val="tx1"/>
                </a:solidFill>
              </a:endParaRPr>
            </a:p>
            <a:p>
              <a:r>
                <a:rPr lang="en-US" dirty="0" smtClean="0">
                  <a:solidFill>
                    <a:schemeClr val="tx1"/>
                  </a:solidFill>
                </a:rPr>
                <a:t>Restaurant/grocery store</a:t>
              </a:r>
            </a:p>
            <a:p>
              <a:r>
                <a:rPr lang="en-US" dirty="0" smtClean="0">
                  <a:solidFill>
                    <a:schemeClr val="tx1"/>
                  </a:solidFill>
                </a:rPr>
                <a:t>Grocery and restaurant</a:t>
              </a:r>
            </a:p>
          </p:txBody>
        </p:sp>
      </p:grpSp>
      <p:grpSp>
        <p:nvGrpSpPr>
          <p:cNvPr id="39" name="Group 38"/>
          <p:cNvGrpSpPr/>
          <p:nvPr/>
        </p:nvGrpSpPr>
        <p:grpSpPr>
          <a:xfrm>
            <a:off x="2374770" y="4547027"/>
            <a:ext cx="2016000" cy="1942673"/>
            <a:chOff x="393698" y="1376361"/>
            <a:chExt cx="3997326" cy="2373680"/>
          </a:xfrm>
        </p:grpSpPr>
        <p:sp>
          <p:nvSpPr>
            <p:cNvPr id="40" name="Text Box 10"/>
            <p:cNvSpPr txBox="1">
              <a:spLocks noChangeArrowheads="1"/>
            </p:cNvSpPr>
            <p:nvPr>
              <p:custDataLst>
                <p:tags r:id="rId4"/>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Ice cream shop</a:t>
              </a:r>
              <a:endParaRPr lang="en-US" sz="1400" b="1" dirty="0">
                <a:solidFill>
                  <a:schemeClr val="bg1"/>
                </a:solidFill>
              </a:endParaRPr>
            </a:p>
          </p:txBody>
        </p:sp>
        <p:sp>
          <p:nvSpPr>
            <p:cNvPr id="4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Candy/gelato</a:t>
              </a:r>
            </a:p>
            <a:p>
              <a:r>
                <a:rPr lang="en-US" dirty="0" smtClean="0">
                  <a:solidFill>
                    <a:schemeClr val="tx1"/>
                  </a:solidFill>
                </a:rPr>
                <a:t>Gelato shop</a:t>
              </a:r>
            </a:p>
            <a:p>
              <a:r>
                <a:rPr lang="en-US" dirty="0" err="1" smtClean="0">
                  <a:solidFill>
                    <a:schemeClr val="tx1"/>
                  </a:solidFill>
                </a:rPr>
                <a:t>Paleteria</a:t>
              </a:r>
              <a:endParaRPr lang="en-US" dirty="0" smtClean="0">
                <a:solidFill>
                  <a:schemeClr val="tx1"/>
                </a:solidFill>
              </a:endParaRPr>
            </a:p>
            <a:p>
              <a:r>
                <a:rPr lang="en-US" dirty="0" err="1" smtClean="0">
                  <a:solidFill>
                    <a:schemeClr val="tx1"/>
                  </a:solidFill>
                </a:rPr>
                <a:t>Paleteria</a:t>
              </a:r>
              <a:r>
                <a:rPr lang="en-US" dirty="0" smtClean="0">
                  <a:solidFill>
                    <a:schemeClr val="tx1"/>
                  </a:solidFill>
                </a:rPr>
                <a:t>/ice cream shop</a:t>
              </a:r>
              <a:endParaRPr lang="en-US" dirty="0">
                <a:solidFill>
                  <a:schemeClr val="tx1"/>
                </a:solidFill>
              </a:endParaRPr>
            </a:p>
          </p:txBody>
        </p:sp>
      </p:grpSp>
      <p:grpSp>
        <p:nvGrpSpPr>
          <p:cNvPr id="42" name="Group 41"/>
          <p:cNvGrpSpPr/>
          <p:nvPr/>
        </p:nvGrpSpPr>
        <p:grpSpPr>
          <a:xfrm>
            <a:off x="4487775" y="4547027"/>
            <a:ext cx="2016000" cy="1942673"/>
            <a:chOff x="393698" y="1376361"/>
            <a:chExt cx="3997326" cy="2373680"/>
          </a:xfrm>
        </p:grpSpPr>
        <p:sp>
          <p:nvSpPr>
            <p:cNvPr id="43" name="Text Box 10"/>
            <p:cNvSpPr txBox="1">
              <a:spLocks noChangeArrowheads="1"/>
            </p:cNvSpPr>
            <p:nvPr>
              <p:custDataLst>
                <p:tags r:id="rId3"/>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just" defTabSz="957263"/>
              <a:r>
                <a:rPr lang="en-US" sz="1400" b="1" dirty="0" smtClean="0">
                  <a:solidFill>
                    <a:schemeClr val="bg1"/>
                  </a:solidFill>
                </a:rPr>
                <a:t>Juice Bar</a:t>
              </a:r>
              <a:endParaRPr lang="en-US" sz="1400" b="1" dirty="0">
                <a:solidFill>
                  <a:schemeClr val="bg1"/>
                </a:solidFill>
              </a:endParaRPr>
            </a:p>
          </p:txBody>
        </p:sp>
        <p:sp>
          <p:nvSpPr>
            <p:cNvPr id="44"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Protein Shake</a:t>
              </a:r>
            </a:p>
            <a:p>
              <a:r>
                <a:rPr lang="en-US" dirty="0" smtClean="0">
                  <a:solidFill>
                    <a:schemeClr val="tx1"/>
                  </a:solidFill>
                </a:rPr>
                <a:t>Restaurant/protein shake</a:t>
              </a:r>
            </a:p>
            <a:p>
              <a:r>
                <a:rPr lang="en-US" dirty="0" smtClean="0">
                  <a:solidFill>
                    <a:schemeClr val="tx1"/>
                  </a:solidFill>
                </a:rPr>
                <a:t>Health/juice bar</a:t>
              </a:r>
              <a:endParaRPr lang="en-US" dirty="0">
                <a:solidFill>
                  <a:schemeClr val="tx1"/>
                </a:solidFill>
              </a:endParaRPr>
            </a:p>
          </p:txBody>
        </p:sp>
      </p:grpSp>
      <p:grpSp>
        <p:nvGrpSpPr>
          <p:cNvPr id="45" name="Group 44"/>
          <p:cNvGrpSpPr/>
          <p:nvPr/>
        </p:nvGrpSpPr>
        <p:grpSpPr>
          <a:xfrm>
            <a:off x="6600780" y="4547027"/>
            <a:ext cx="2016000" cy="1942673"/>
            <a:chOff x="393698" y="1376361"/>
            <a:chExt cx="3997326" cy="2373680"/>
          </a:xfrm>
        </p:grpSpPr>
        <p:sp>
          <p:nvSpPr>
            <p:cNvPr id="46" name="Text Box 10"/>
            <p:cNvSpPr txBox="1">
              <a:spLocks noChangeArrowheads="1"/>
            </p:cNvSpPr>
            <p:nvPr>
              <p:custDataLst>
                <p:tags r:id="rId2"/>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Small Food Joint</a:t>
              </a:r>
              <a:endParaRPr lang="en-US" sz="1400" b="1" dirty="0">
                <a:solidFill>
                  <a:schemeClr val="bg1"/>
                </a:solidFill>
              </a:endParaRPr>
            </a:p>
          </p:txBody>
        </p:sp>
        <p:sp>
          <p:nvSpPr>
            <p:cNvPr id="47"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Juice and salad bar</a:t>
              </a:r>
            </a:p>
            <a:p>
              <a:r>
                <a:rPr lang="en-US" dirty="0" smtClean="0">
                  <a:solidFill>
                    <a:schemeClr val="tx1"/>
                  </a:solidFill>
                </a:rPr>
                <a:t>Restaurant / gas station</a:t>
              </a:r>
            </a:p>
            <a:p>
              <a:r>
                <a:rPr lang="en-US" dirty="0">
                  <a:solidFill>
                    <a:schemeClr val="tx1"/>
                  </a:solidFill>
                </a:rPr>
                <a:t>Gas station/ restaurant</a:t>
              </a:r>
            </a:p>
            <a:p>
              <a:endParaRPr lang="en-US" dirty="0">
                <a:solidFill>
                  <a:schemeClr val="tx1"/>
                </a:solidFill>
              </a:endParaRPr>
            </a:p>
          </p:txBody>
        </p:sp>
      </p:grpSp>
      <p:grpSp>
        <p:nvGrpSpPr>
          <p:cNvPr id="48" name="Group 47"/>
          <p:cNvGrpSpPr/>
          <p:nvPr/>
        </p:nvGrpSpPr>
        <p:grpSpPr>
          <a:xfrm>
            <a:off x="8713785" y="4547025"/>
            <a:ext cx="3321362" cy="1942675"/>
            <a:chOff x="393698" y="1376361"/>
            <a:chExt cx="3997326" cy="2373680"/>
          </a:xfrm>
        </p:grpSpPr>
        <p:sp>
          <p:nvSpPr>
            <p:cNvPr id="49" name="Text Box 10"/>
            <p:cNvSpPr txBox="1">
              <a:spLocks noChangeArrowheads="1"/>
            </p:cNvSpPr>
            <p:nvPr>
              <p:custDataLst>
                <p:tags r:id="rId1"/>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Restaurant</a:t>
              </a:r>
              <a:endParaRPr lang="en-US" sz="1400" b="1" dirty="0">
                <a:solidFill>
                  <a:schemeClr val="bg1"/>
                </a:solidFill>
              </a:endParaRPr>
            </a:p>
          </p:txBody>
        </p:sp>
        <p:sp>
          <p:nvSpPr>
            <p:cNvPr id="50"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Rooftop restaurant</a:t>
              </a:r>
            </a:p>
            <a:p>
              <a:r>
                <a:rPr lang="en-US" dirty="0" smtClean="0">
                  <a:solidFill>
                    <a:schemeClr val="tx1"/>
                  </a:solidFill>
                </a:rPr>
                <a:t>Restaurant</a:t>
              </a:r>
            </a:p>
            <a:p>
              <a:r>
                <a:rPr lang="en-US" dirty="0" smtClean="0">
                  <a:solidFill>
                    <a:schemeClr val="tx1"/>
                  </a:solidFill>
                </a:rPr>
                <a:t>Restaurant and bar</a:t>
              </a:r>
            </a:p>
            <a:p>
              <a:r>
                <a:rPr lang="en-US" dirty="0" smtClean="0">
                  <a:solidFill>
                    <a:schemeClr val="tx1"/>
                  </a:solidFill>
                </a:rPr>
                <a:t>Restaurant/tavern</a:t>
              </a:r>
            </a:p>
            <a:p>
              <a:r>
                <a:rPr lang="en-US" dirty="0" smtClean="0">
                  <a:solidFill>
                    <a:schemeClr val="tx1"/>
                  </a:solidFill>
                </a:rPr>
                <a:t>Restaurant/ liquor</a:t>
              </a:r>
            </a:p>
            <a:p>
              <a:r>
                <a:rPr lang="en-US" dirty="0" smtClean="0">
                  <a:solidFill>
                    <a:schemeClr val="tx1"/>
                  </a:solidFill>
                </a:rPr>
                <a:t>Restaurant/bar</a:t>
              </a:r>
            </a:p>
            <a:p>
              <a:r>
                <a:rPr lang="en-US" dirty="0" smtClean="0">
                  <a:solidFill>
                    <a:schemeClr val="tx1"/>
                  </a:solidFill>
                </a:rPr>
                <a:t>Restaurant and Bakery</a:t>
              </a:r>
            </a:p>
            <a:p>
              <a:endParaRPr lang="en-US" dirty="0">
                <a:solidFill>
                  <a:schemeClr val="tx1"/>
                </a:solidFill>
              </a:endParaRPr>
            </a:p>
          </p:txBody>
        </p:sp>
      </p:grpSp>
      <p:graphicFrame>
        <p:nvGraphicFramePr>
          <p:cNvPr id="18" name="Table 17"/>
          <p:cNvGraphicFramePr>
            <a:graphicFrameLocks noGrp="1"/>
          </p:cNvGraphicFramePr>
          <p:nvPr>
            <p:extLst>
              <p:ext uri="{D42A27DB-BD31-4B8C-83A1-F6EECF244321}">
                <p14:modId xmlns:p14="http://schemas.microsoft.com/office/powerpoint/2010/main" val="9832450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a:t>
                      </a:r>
                      <a:r>
                        <a:rPr lang="en-US" sz="1400" b="1" baseline="0" dirty="0" smtClean="0">
                          <a:solidFill>
                            <a:schemeClr val="tx1"/>
                          </a:solidFill>
                        </a:rPr>
                        <a:t> </a:t>
                      </a:r>
                      <a:r>
                        <a:rPr lang="en-US" sz="1400" b="1" dirty="0" smtClean="0">
                          <a:solidFill>
                            <a:schemeClr val="tx1"/>
                          </a:solidFill>
                        </a:rPr>
                        <a:t>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Clean Up/Transformation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6709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Clean Up/Transformation</a:t>
            </a:r>
            <a:endParaRPr lang="en-US" cap="none" dirty="0"/>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smtClean="0"/>
              <a:t>Step 2: Deletion of redundant information and Clustering</a:t>
            </a:r>
            <a:endParaRPr lang="en-US" dirty="0"/>
          </a:p>
        </p:txBody>
      </p:sp>
      <p:sp>
        <p:nvSpPr>
          <p:cNvPr id="3" name="TextBox 2"/>
          <p:cNvSpPr txBox="1"/>
          <p:nvPr/>
        </p:nvSpPr>
        <p:spPr>
          <a:xfrm>
            <a:off x="2374770" y="1052334"/>
            <a:ext cx="9422841" cy="954107"/>
          </a:xfrm>
          <a:prstGeom prst="rect">
            <a:avLst/>
          </a:prstGeom>
          <a:noFill/>
        </p:spPr>
        <p:txBody>
          <a:bodyPr wrap="square" rtlCol="0">
            <a:spAutoFit/>
          </a:bodyPr>
          <a:lstStyle/>
          <a:p>
            <a:r>
              <a:rPr lang="en-US" sz="1400" b="1" dirty="0" smtClean="0"/>
              <a:t>Attribute Name </a:t>
            </a:r>
            <a:r>
              <a:rPr lang="en-US" sz="1400" dirty="0" smtClean="0"/>
              <a:t>- Inspection Type</a:t>
            </a:r>
          </a:p>
          <a:p>
            <a:endParaRPr lang="en-US" sz="1400" dirty="0"/>
          </a:p>
          <a:p>
            <a:endParaRPr lang="en-US" sz="1400" dirty="0"/>
          </a:p>
          <a:p>
            <a:endParaRPr lang="en-US" sz="1400" dirty="0"/>
          </a:p>
        </p:txBody>
      </p:sp>
      <p:grpSp>
        <p:nvGrpSpPr>
          <p:cNvPr id="24" name="Group 23"/>
          <p:cNvGrpSpPr/>
          <p:nvPr/>
        </p:nvGrpSpPr>
        <p:grpSpPr>
          <a:xfrm>
            <a:off x="2577970" y="2011361"/>
            <a:ext cx="1695411" cy="1942673"/>
            <a:chOff x="393698" y="1376361"/>
            <a:chExt cx="3997326" cy="2373680"/>
          </a:xfrm>
        </p:grpSpPr>
        <p:sp>
          <p:nvSpPr>
            <p:cNvPr id="25" name="Text Box 10"/>
            <p:cNvSpPr txBox="1">
              <a:spLocks noChangeArrowheads="1"/>
            </p:cNvSpPr>
            <p:nvPr>
              <p:custDataLst>
                <p:tags r:id="rId8"/>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Complaint</a:t>
              </a:r>
              <a:endParaRPr lang="en-US" sz="1400" b="1" dirty="0">
                <a:solidFill>
                  <a:schemeClr val="bg1"/>
                </a:solidFill>
              </a:endParaRPr>
            </a:p>
          </p:txBody>
        </p:sp>
        <p:sp>
          <p:nvSpPr>
            <p:cNvPr id="26"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Smoking complaint</a:t>
              </a:r>
            </a:p>
            <a:p>
              <a:r>
                <a:rPr lang="en-US" dirty="0" smtClean="0">
                  <a:solidFill>
                    <a:schemeClr val="tx1"/>
                  </a:solidFill>
                </a:rPr>
                <a:t>Short form complaint</a:t>
              </a:r>
            </a:p>
            <a:p>
              <a:r>
                <a:rPr lang="en-US" dirty="0" smtClean="0">
                  <a:solidFill>
                    <a:schemeClr val="tx1"/>
                  </a:solidFill>
                </a:rPr>
                <a:t>Complaint</a:t>
              </a:r>
              <a:endParaRPr lang="en-US" dirty="0">
                <a:solidFill>
                  <a:schemeClr val="tx1"/>
                </a:solidFill>
              </a:endParaRPr>
            </a:p>
          </p:txBody>
        </p:sp>
      </p:grpSp>
      <p:grpSp>
        <p:nvGrpSpPr>
          <p:cNvPr id="27" name="Group 26"/>
          <p:cNvGrpSpPr/>
          <p:nvPr/>
        </p:nvGrpSpPr>
        <p:grpSpPr>
          <a:xfrm>
            <a:off x="4398875" y="2011361"/>
            <a:ext cx="1695411" cy="1942673"/>
            <a:chOff x="393698" y="1376361"/>
            <a:chExt cx="3997326" cy="2373680"/>
          </a:xfrm>
        </p:grpSpPr>
        <p:sp>
          <p:nvSpPr>
            <p:cNvPr id="28" name="Text Box 10"/>
            <p:cNvSpPr txBox="1">
              <a:spLocks noChangeArrowheads="1"/>
            </p:cNvSpPr>
            <p:nvPr>
              <p:custDataLst>
                <p:tags r:id="rId7"/>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Bar</a:t>
              </a:r>
              <a:endParaRPr lang="en-US" sz="1400" b="1" dirty="0">
                <a:solidFill>
                  <a:schemeClr val="bg1"/>
                </a:solidFill>
              </a:endParaRPr>
            </a:p>
          </p:txBody>
        </p:sp>
        <p:sp>
          <p:nvSpPr>
            <p:cNvPr id="29"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Suspect Food Poisoning</a:t>
              </a:r>
            </a:p>
            <a:p>
              <a:r>
                <a:rPr lang="en-US" dirty="0" smtClean="0">
                  <a:solidFill>
                    <a:schemeClr val="tx1"/>
                  </a:solidFill>
                </a:rPr>
                <a:t>SFP</a:t>
              </a:r>
              <a:endParaRPr lang="en-US" dirty="0">
                <a:solidFill>
                  <a:schemeClr val="tx1"/>
                </a:solidFill>
              </a:endParaRPr>
            </a:p>
          </p:txBody>
        </p:sp>
      </p:grpSp>
      <p:grpSp>
        <p:nvGrpSpPr>
          <p:cNvPr id="30" name="Group 29"/>
          <p:cNvGrpSpPr/>
          <p:nvPr/>
        </p:nvGrpSpPr>
        <p:grpSpPr>
          <a:xfrm>
            <a:off x="6219780" y="2011361"/>
            <a:ext cx="1695411" cy="1942673"/>
            <a:chOff x="393698" y="1376361"/>
            <a:chExt cx="3997326" cy="2373680"/>
          </a:xfrm>
        </p:grpSpPr>
        <p:sp>
          <p:nvSpPr>
            <p:cNvPr id="31" name="Text Box 10"/>
            <p:cNvSpPr txBox="1">
              <a:spLocks noChangeArrowheads="1"/>
            </p:cNvSpPr>
            <p:nvPr>
              <p:custDataLst>
                <p:tags r:id="rId6"/>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Task Force</a:t>
              </a:r>
              <a:endParaRPr lang="en-US" sz="1400" b="1" dirty="0">
                <a:solidFill>
                  <a:schemeClr val="bg1"/>
                </a:solidFill>
              </a:endParaRPr>
            </a:p>
          </p:txBody>
        </p:sp>
        <p:sp>
          <p:nvSpPr>
            <p:cNvPr id="35"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Liquor and Catering</a:t>
              </a:r>
            </a:p>
            <a:p>
              <a:r>
                <a:rPr lang="en-US" dirty="0" smtClean="0">
                  <a:solidFill>
                    <a:schemeClr val="tx1"/>
                  </a:solidFill>
                </a:rPr>
                <a:t>Package Liquor</a:t>
              </a:r>
            </a:p>
            <a:p>
              <a:r>
                <a:rPr lang="en-US" dirty="0" smtClean="0">
                  <a:solidFill>
                    <a:schemeClr val="tx1"/>
                  </a:solidFill>
                </a:rPr>
                <a:t>Task Force</a:t>
              </a:r>
              <a:endParaRPr lang="en-US" dirty="0">
                <a:solidFill>
                  <a:schemeClr val="tx1"/>
                </a:solidFill>
              </a:endParaRPr>
            </a:p>
          </p:txBody>
        </p:sp>
      </p:grpSp>
      <p:grpSp>
        <p:nvGrpSpPr>
          <p:cNvPr id="39" name="Group 38"/>
          <p:cNvGrpSpPr/>
          <p:nvPr/>
        </p:nvGrpSpPr>
        <p:grpSpPr>
          <a:xfrm>
            <a:off x="8040684" y="2011361"/>
            <a:ext cx="1695411" cy="1942673"/>
            <a:chOff x="393698" y="1376361"/>
            <a:chExt cx="3997326" cy="2373680"/>
          </a:xfrm>
        </p:grpSpPr>
        <p:sp>
          <p:nvSpPr>
            <p:cNvPr id="40" name="Text Box 10"/>
            <p:cNvSpPr txBox="1">
              <a:spLocks noChangeArrowheads="1"/>
            </p:cNvSpPr>
            <p:nvPr>
              <p:custDataLst>
                <p:tags r:id="rId5"/>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Consultation</a:t>
              </a:r>
              <a:endParaRPr lang="en-US" sz="1400" b="1" dirty="0">
                <a:solidFill>
                  <a:schemeClr val="bg1"/>
                </a:solidFill>
              </a:endParaRPr>
            </a:p>
          </p:txBody>
        </p:sp>
        <p:sp>
          <p:nvSpPr>
            <p:cNvPr id="4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Consultation</a:t>
              </a:r>
            </a:p>
            <a:p>
              <a:r>
                <a:rPr lang="en-US" dirty="0" smtClean="0">
                  <a:solidFill>
                    <a:schemeClr val="tx1"/>
                  </a:solidFill>
                </a:rPr>
                <a:t>Pre-license consultation</a:t>
              </a:r>
              <a:endParaRPr lang="en-US" dirty="0">
                <a:solidFill>
                  <a:schemeClr val="tx1"/>
                </a:solidFill>
              </a:endParaRPr>
            </a:p>
          </p:txBody>
        </p:sp>
      </p:grpSp>
      <p:grpSp>
        <p:nvGrpSpPr>
          <p:cNvPr id="42" name="Group 41"/>
          <p:cNvGrpSpPr/>
          <p:nvPr/>
        </p:nvGrpSpPr>
        <p:grpSpPr>
          <a:xfrm>
            <a:off x="9861589" y="2011361"/>
            <a:ext cx="1695411" cy="1942673"/>
            <a:chOff x="393698" y="1376361"/>
            <a:chExt cx="3997326" cy="2373680"/>
          </a:xfrm>
        </p:grpSpPr>
        <p:sp>
          <p:nvSpPr>
            <p:cNvPr id="43" name="Text Box 10"/>
            <p:cNvSpPr txBox="1">
              <a:spLocks noChangeArrowheads="1"/>
            </p:cNvSpPr>
            <p:nvPr>
              <p:custDataLst>
                <p:tags r:id="rId4"/>
              </p:custDataLst>
            </p:nvPr>
          </p:nvSpPr>
          <p:spPr bwMode="auto">
            <a:xfrm>
              <a:off x="393698" y="1376361"/>
              <a:ext cx="3997326"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just" defTabSz="957263"/>
              <a:r>
                <a:rPr lang="en-US" sz="1400" b="1" dirty="0" smtClean="0">
                  <a:solidFill>
                    <a:schemeClr val="bg1"/>
                  </a:solidFill>
                </a:rPr>
                <a:t>Re-inspection</a:t>
              </a:r>
              <a:endParaRPr lang="en-US" sz="1400" b="1" dirty="0">
                <a:solidFill>
                  <a:schemeClr val="bg1"/>
                </a:solidFill>
              </a:endParaRPr>
            </a:p>
          </p:txBody>
        </p:sp>
        <p:sp>
          <p:nvSpPr>
            <p:cNvPr id="44"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smtClean="0">
                  <a:solidFill>
                    <a:schemeClr val="tx1"/>
                  </a:solidFill>
                </a:rPr>
                <a:t>Re-inspection</a:t>
              </a:r>
            </a:p>
            <a:p>
              <a:r>
                <a:rPr lang="en-US" dirty="0" smtClean="0">
                  <a:solidFill>
                    <a:schemeClr val="tx1"/>
                  </a:solidFill>
                </a:rPr>
                <a:t>Re-inspection of close up</a:t>
              </a:r>
              <a:endParaRPr lang="en-US" dirty="0">
                <a:solidFill>
                  <a:schemeClr val="tx1"/>
                </a:solidFill>
              </a:endParaRPr>
            </a:p>
          </p:txBody>
        </p:sp>
      </p:grpSp>
      <p:graphicFrame>
        <p:nvGraphicFramePr>
          <p:cNvPr id="18" name="Table 17"/>
          <p:cNvGraphicFramePr>
            <a:graphicFrameLocks noGrp="1"/>
          </p:cNvGraphicFramePr>
          <p:nvPr>
            <p:extLst>
              <p:ext uri="{D42A27DB-BD31-4B8C-83A1-F6EECF244321}">
                <p14:modId xmlns:p14="http://schemas.microsoft.com/office/powerpoint/2010/main" val="10971132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 Clean Up/Transformation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32" name="Rectangle 31"/>
          <p:cNvSpPr/>
          <p:nvPr/>
        </p:nvSpPr>
        <p:spPr>
          <a:xfrm>
            <a:off x="2577969" y="1511300"/>
            <a:ext cx="8979029" cy="330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rPr>
              <a:t>Clustering</a:t>
            </a:r>
            <a:endParaRPr lang="en-US" sz="1400" dirty="0">
              <a:solidFill>
                <a:schemeClr val="tx2"/>
              </a:solidFill>
            </a:endParaRPr>
          </a:p>
        </p:txBody>
      </p:sp>
      <p:sp>
        <p:nvSpPr>
          <p:cNvPr id="33" name="Rectangle 32"/>
          <p:cNvSpPr/>
          <p:nvPr/>
        </p:nvSpPr>
        <p:spPr>
          <a:xfrm>
            <a:off x="2577968" y="4355295"/>
            <a:ext cx="8979029" cy="330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solidFill>
              </a:rPr>
              <a:t>New Labels Added</a:t>
            </a:r>
            <a:endParaRPr lang="en-US" sz="1400" dirty="0">
              <a:solidFill>
                <a:schemeClr val="tx2"/>
              </a:solidFill>
            </a:endParaRPr>
          </a:p>
        </p:txBody>
      </p:sp>
      <p:grpSp>
        <p:nvGrpSpPr>
          <p:cNvPr id="34" name="Group 33"/>
          <p:cNvGrpSpPr/>
          <p:nvPr/>
        </p:nvGrpSpPr>
        <p:grpSpPr>
          <a:xfrm>
            <a:off x="2577968" y="4797028"/>
            <a:ext cx="2336932" cy="1557339"/>
            <a:chOff x="393696" y="1376361"/>
            <a:chExt cx="3997328" cy="2373680"/>
          </a:xfrm>
        </p:grpSpPr>
        <p:sp>
          <p:nvSpPr>
            <p:cNvPr id="51" name="Text Box 10"/>
            <p:cNvSpPr txBox="1">
              <a:spLocks noChangeArrowheads="1"/>
            </p:cNvSpPr>
            <p:nvPr>
              <p:custDataLst>
                <p:tags r:id="rId3"/>
              </p:custDataLst>
            </p:nvPr>
          </p:nvSpPr>
          <p:spPr bwMode="auto">
            <a:xfrm>
              <a:off x="393699" y="1376361"/>
              <a:ext cx="3997325" cy="30661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Bad Labels</a:t>
              </a:r>
              <a:endParaRPr lang="en-US" sz="1400" b="1" dirty="0">
                <a:solidFill>
                  <a:schemeClr val="bg1"/>
                </a:solidFill>
              </a:endParaRPr>
            </a:p>
          </p:txBody>
        </p:sp>
        <p:sp>
          <p:nvSpPr>
            <p:cNvPr id="52" name="Text Placeholder 5"/>
            <p:cNvSpPr txBox="1">
              <a:spLocks/>
            </p:cNvSpPr>
            <p:nvPr/>
          </p:nvSpPr>
          <p:spPr>
            <a:xfrm>
              <a:off x="393696" y="1626042"/>
              <a:ext cx="3997328" cy="2123999"/>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Bad labels were considered as any entry with no label provided, labeled with a value meant for another column, or with the following labels: “no entry” and “tag removal”</a:t>
              </a:r>
            </a:p>
          </p:txBody>
        </p:sp>
      </p:grpSp>
      <p:grpSp>
        <p:nvGrpSpPr>
          <p:cNvPr id="56" name="Group 55"/>
          <p:cNvGrpSpPr/>
          <p:nvPr/>
        </p:nvGrpSpPr>
        <p:grpSpPr>
          <a:xfrm>
            <a:off x="5066496" y="4797028"/>
            <a:ext cx="4013988" cy="1554480"/>
            <a:chOff x="393698" y="1376361"/>
            <a:chExt cx="3997326" cy="2373680"/>
          </a:xfrm>
        </p:grpSpPr>
        <p:sp>
          <p:nvSpPr>
            <p:cNvPr id="57" name="Text Box 10"/>
            <p:cNvSpPr txBox="1">
              <a:spLocks noChangeArrowheads="1"/>
            </p:cNvSpPr>
            <p:nvPr>
              <p:custDataLst>
                <p:tags r:id="rId2"/>
              </p:custDataLst>
            </p:nvPr>
          </p:nvSpPr>
          <p:spPr bwMode="auto">
            <a:xfrm>
              <a:off x="393699" y="1376361"/>
              <a:ext cx="3997325" cy="307182"/>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Special Cases</a:t>
              </a:r>
              <a:endParaRPr lang="en-US" sz="1400" b="1" dirty="0">
                <a:solidFill>
                  <a:schemeClr val="bg1"/>
                </a:solidFill>
              </a:endParaRPr>
            </a:p>
          </p:txBody>
        </p:sp>
        <p:sp>
          <p:nvSpPr>
            <p:cNvPr id="58"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Special cases were one time inspection events that did not fit within the predefined categories</a:t>
              </a:r>
              <a:r>
                <a:rPr lang="en-US" dirty="0" smtClean="0">
                  <a:solidFill>
                    <a:schemeClr val="tx1"/>
                  </a:solidFill>
                </a:rPr>
                <a:t>.</a:t>
              </a:r>
            </a:p>
            <a:p>
              <a:r>
                <a:rPr lang="en-US" b="1" dirty="0">
                  <a:solidFill>
                    <a:schemeClr val="tx1"/>
                  </a:solidFill>
                </a:rPr>
                <a:t>Special cases:</a:t>
              </a:r>
              <a:r>
                <a:rPr lang="en-US" dirty="0">
                  <a:solidFill>
                    <a:schemeClr val="tx1"/>
                  </a:solidFill>
                </a:rPr>
                <a:t> corrective action, citation-reissued, finish complaint, HACCP </a:t>
              </a:r>
              <a:r>
                <a:rPr lang="en-US" dirty="0" smtClean="0">
                  <a:solidFill>
                    <a:schemeClr val="tx1"/>
                  </a:solidFill>
                </a:rPr>
                <a:t>Questionnaire, Renovation, </a:t>
              </a:r>
              <a:r>
                <a:rPr lang="en-US" dirty="0">
                  <a:solidFill>
                    <a:schemeClr val="tx1"/>
                  </a:solidFill>
                </a:rPr>
                <a:t>Non-inspection, not ready, sample collection, possible FBI</a:t>
              </a:r>
            </a:p>
            <a:p>
              <a:endParaRPr lang="en-US" dirty="0">
                <a:solidFill>
                  <a:schemeClr val="tx1"/>
                </a:solidFill>
              </a:endParaRPr>
            </a:p>
          </p:txBody>
        </p:sp>
      </p:grpSp>
      <p:grpSp>
        <p:nvGrpSpPr>
          <p:cNvPr id="59" name="Group 58"/>
          <p:cNvGrpSpPr/>
          <p:nvPr/>
        </p:nvGrpSpPr>
        <p:grpSpPr>
          <a:xfrm>
            <a:off x="9220585" y="4793205"/>
            <a:ext cx="2340864" cy="1557339"/>
            <a:chOff x="393698" y="1376361"/>
            <a:chExt cx="3997326" cy="2373680"/>
          </a:xfrm>
        </p:grpSpPr>
        <p:sp>
          <p:nvSpPr>
            <p:cNvPr id="60" name="Text Box 10"/>
            <p:cNvSpPr txBox="1">
              <a:spLocks noChangeArrowheads="1"/>
            </p:cNvSpPr>
            <p:nvPr>
              <p:custDataLst>
                <p:tags r:id="rId1"/>
              </p:custDataLst>
            </p:nvPr>
          </p:nvSpPr>
          <p:spPr bwMode="auto">
            <a:xfrm>
              <a:off x="393700" y="1376361"/>
              <a:ext cx="3997324" cy="30661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smtClean="0">
                  <a:solidFill>
                    <a:schemeClr val="bg1"/>
                  </a:solidFill>
                </a:rPr>
                <a:t>Other</a:t>
              </a:r>
              <a:endParaRPr lang="en-US" sz="1400" b="1" dirty="0">
                <a:solidFill>
                  <a:schemeClr val="bg1"/>
                </a:solidFill>
              </a:endParaRPr>
            </a:p>
          </p:txBody>
        </p:sp>
        <p:sp>
          <p:nvSpPr>
            <p:cNvPr id="6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The other category covers food inspections for special events such as </a:t>
              </a:r>
              <a:r>
                <a:rPr lang="en-US" dirty="0" smtClean="0">
                  <a:solidFill>
                    <a:schemeClr val="tx1"/>
                  </a:solidFill>
                </a:rPr>
                <a:t>festivals</a:t>
              </a:r>
              <a:endParaRPr lang="en-US" dirty="0">
                <a:solidFill>
                  <a:schemeClr val="tx1"/>
                </a:solidFill>
              </a:endParaRPr>
            </a:p>
          </p:txBody>
        </p:sp>
      </p:grpSp>
    </p:spTree>
    <p:extLst>
      <p:ext uri="{BB962C8B-B14F-4D97-AF65-F5344CB8AC3E}">
        <p14:creationId xmlns:p14="http://schemas.microsoft.com/office/powerpoint/2010/main" val="9854788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Normalization</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1417436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Normalization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a:t>
                      </a:r>
                      <a:r>
                        <a:rPr lang="en-US" sz="1400" b="1" baseline="0" dirty="0" smtClean="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72324841"/>
              </p:ext>
            </p:extLst>
          </p:nvPr>
        </p:nvGraphicFramePr>
        <p:xfrm>
          <a:off x="2458676" y="1336757"/>
          <a:ext cx="1737360" cy="4693920"/>
        </p:xfrm>
        <a:graphic>
          <a:graphicData uri="http://schemas.openxmlformats.org/drawingml/2006/table">
            <a:tbl>
              <a:tblPr firstRow="1" bandRow="1">
                <a:tableStyleId>{B301B821-A1FF-4177-AEE7-76D212191A09}</a:tableStyleId>
              </a:tblPr>
              <a:tblGrid>
                <a:gridCol w="1737360"/>
              </a:tblGrid>
              <a:tr h="289575">
                <a:tc>
                  <a:txBody>
                    <a:bodyPr/>
                    <a:lstStyle/>
                    <a:p>
                      <a:r>
                        <a:rPr lang="en-US" sz="1600" dirty="0" smtClean="0"/>
                        <a:t>Un-Normalized</a:t>
                      </a:r>
                      <a:endParaRPr lang="en-US" sz="1600" dirty="0"/>
                    </a:p>
                  </a:txBody>
                  <a:tcPr/>
                </a:tc>
              </a:tr>
              <a:tr h="289575">
                <a:tc>
                  <a:txBody>
                    <a:bodyPr/>
                    <a:lstStyle/>
                    <a:p>
                      <a:r>
                        <a:rPr lang="en-US" sz="1600" dirty="0" smtClean="0"/>
                        <a:t>Inspection ID</a:t>
                      </a:r>
                      <a:endParaRPr lang="en-US" sz="1600" dirty="0"/>
                    </a:p>
                  </a:txBody>
                  <a:tcPr/>
                </a:tc>
              </a:tr>
              <a:tr h="289575">
                <a:tc>
                  <a:txBody>
                    <a:bodyPr/>
                    <a:lstStyle/>
                    <a:p>
                      <a:r>
                        <a:rPr lang="en-US" sz="1600" dirty="0" smtClean="0"/>
                        <a:t>DBA Name</a:t>
                      </a:r>
                      <a:endParaRPr lang="en-US" sz="1600" dirty="0"/>
                    </a:p>
                  </a:txBody>
                  <a:tcPr/>
                </a:tc>
              </a:tr>
              <a:tr h="289575">
                <a:tc>
                  <a:txBody>
                    <a:bodyPr/>
                    <a:lstStyle/>
                    <a:p>
                      <a:r>
                        <a:rPr lang="en-US" sz="1600" dirty="0" smtClean="0"/>
                        <a:t>License #</a:t>
                      </a:r>
                      <a:endParaRPr lang="en-US" sz="1600" dirty="0"/>
                    </a:p>
                  </a:txBody>
                  <a:tcPr/>
                </a:tc>
              </a:tr>
              <a:tr h="289575">
                <a:tc>
                  <a:txBody>
                    <a:bodyPr/>
                    <a:lstStyle/>
                    <a:p>
                      <a:r>
                        <a:rPr lang="en-US" sz="1600" dirty="0" smtClean="0"/>
                        <a:t>Facility Type</a:t>
                      </a:r>
                      <a:endParaRPr lang="en-US" sz="1600" dirty="0"/>
                    </a:p>
                  </a:txBody>
                  <a:tcPr/>
                </a:tc>
              </a:tr>
              <a:tr h="289575">
                <a:tc>
                  <a:txBody>
                    <a:bodyPr/>
                    <a:lstStyle/>
                    <a:p>
                      <a:r>
                        <a:rPr lang="en-US" sz="1600" dirty="0" smtClean="0"/>
                        <a:t>Risk</a:t>
                      </a:r>
                      <a:endParaRPr lang="en-US" sz="1600" dirty="0"/>
                    </a:p>
                  </a:txBody>
                  <a:tcPr/>
                </a:tc>
              </a:tr>
              <a:tr h="289575">
                <a:tc>
                  <a:txBody>
                    <a:bodyPr/>
                    <a:lstStyle/>
                    <a:p>
                      <a:r>
                        <a:rPr lang="en-US" sz="1600" dirty="0" smtClean="0"/>
                        <a:t>Address</a:t>
                      </a:r>
                      <a:endParaRPr lang="en-US" sz="1600" dirty="0"/>
                    </a:p>
                  </a:txBody>
                  <a:tcPr/>
                </a:tc>
              </a:tr>
              <a:tr h="289575">
                <a:tc>
                  <a:txBody>
                    <a:bodyPr/>
                    <a:lstStyle/>
                    <a:p>
                      <a:r>
                        <a:rPr lang="en-US" sz="1600" dirty="0" smtClean="0"/>
                        <a:t>Zip</a:t>
                      </a:r>
                      <a:endParaRPr lang="en-US" sz="1600" dirty="0"/>
                    </a:p>
                  </a:txBody>
                  <a:tcPr/>
                </a:tc>
              </a:tr>
              <a:tr h="289575">
                <a:tc>
                  <a:txBody>
                    <a:bodyPr/>
                    <a:lstStyle/>
                    <a:p>
                      <a:r>
                        <a:rPr lang="en-US" sz="1600" dirty="0" smtClean="0"/>
                        <a:t>Inspection Date</a:t>
                      </a:r>
                      <a:endParaRPr lang="en-US" sz="1600" dirty="0"/>
                    </a:p>
                  </a:txBody>
                  <a:tcPr/>
                </a:tc>
              </a:tr>
              <a:tr h="289575">
                <a:tc>
                  <a:txBody>
                    <a:bodyPr/>
                    <a:lstStyle/>
                    <a:p>
                      <a:r>
                        <a:rPr lang="en-US" sz="1600" dirty="0" smtClean="0"/>
                        <a:t>Inspection Type</a:t>
                      </a:r>
                      <a:endParaRPr lang="en-US" sz="1600" dirty="0"/>
                    </a:p>
                  </a:txBody>
                  <a:tcPr/>
                </a:tc>
              </a:tr>
              <a:tr h="289575">
                <a:tc>
                  <a:txBody>
                    <a:bodyPr/>
                    <a:lstStyle/>
                    <a:p>
                      <a:r>
                        <a:rPr lang="en-US" sz="1600" dirty="0" smtClean="0"/>
                        <a:t>Results</a:t>
                      </a:r>
                      <a:endParaRPr lang="en-US" sz="1600" dirty="0"/>
                    </a:p>
                  </a:txBody>
                  <a:tcPr/>
                </a:tc>
              </a:tr>
              <a:tr h="289575">
                <a:tc>
                  <a:txBody>
                    <a:bodyPr/>
                    <a:lstStyle/>
                    <a:p>
                      <a:r>
                        <a:rPr lang="en-US" sz="1600" dirty="0" smtClean="0"/>
                        <a:t>Violations</a:t>
                      </a:r>
                      <a:endParaRPr lang="en-US" sz="1600" dirty="0"/>
                    </a:p>
                  </a:txBody>
                  <a:tcPr>
                    <a:solidFill>
                      <a:srgbClr val="FFC000"/>
                    </a:solidFill>
                  </a:tcPr>
                </a:tc>
              </a:tr>
              <a:tr h="289575">
                <a:tc>
                  <a:txBody>
                    <a:bodyPr/>
                    <a:lstStyle/>
                    <a:p>
                      <a:r>
                        <a:rPr lang="en-US" sz="1600" dirty="0" smtClean="0"/>
                        <a:t>Latitude</a:t>
                      </a:r>
                      <a:endParaRPr lang="en-US" sz="1600" dirty="0"/>
                    </a:p>
                  </a:txBody>
                  <a:tcPr/>
                </a:tc>
              </a:tr>
              <a:tr h="289575">
                <a:tc>
                  <a:txBody>
                    <a:bodyPr/>
                    <a:lstStyle/>
                    <a:p>
                      <a:r>
                        <a:rPr lang="en-US" sz="1600" dirty="0" smtClean="0"/>
                        <a:t>Longitude</a:t>
                      </a:r>
                      <a:endParaRPr lang="en-US" sz="16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170246181"/>
              </p:ext>
            </p:extLst>
          </p:nvPr>
        </p:nvGraphicFramePr>
        <p:xfrm>
          <a:off x="5292357" y="1001477"/>
          <a:ext cx="1737360" cy="5364480"/>
        </p:xfrm>
        <a:graphic>
          <a:graphicData uri="http://schemas.openxmlformats.org/drawingml/2006/table">
            <a:tbl>
              <a:tblPr firstRow="1" bandRow="1">
                <a:tableStyleId>{B301B821-A1FF-4177-AEE7-76D212191A09}</a:tableStyleId>
              </a:tblPr>
              <a:tblGrid>
                <a:gridCol w="1737360"/>
              </a:tblGrid>
              <a:tr h="289575">
                <a:tc>
                  <a:txBody>
                    <a:bodyPr/>
                    <a:lstStyle/>
                    <a:p>
                      <a:r>
                        <a:rPr lang="en-US" sz="1600" dirty="0" smtClean="0"/>
                        <a:t>1 NF</a:t>
                      </a:r>
                      <a:endParaRPr lang="en-US" sz="1600" dirty="0"/>
                    </a:p>
                  </a:txBody>
                  <a:tcPr/>
                </a:tc>
              </a:tr>
              <a:tr h="289575">
                <a:tc>
                  <a:txBody>
                    <a:bodyPr/>
                    <a:lstStyle/>
                    <a:p>
                      <a:r>
                        <a:rPr lang="en-US" sz="1600" dirty="0" smtClean="0"/>
                        <a:t>Inspection ID</a:t>
                      </a:r>
                      <a:endParaRPr lang="en-US" sz="1600" dirty="0"/>
                    </a:p>
                  </a:txBody>
                  <a:tcPr/>
                </a:tc>
              </a:tr>
              <a:tr h="289575">
                <a:tc>
                  <a:txBody>
                    <a:bodyPr/>
                    <a:lstStyle/>
                    <a:p>
                      <a:r>
                        <a:rPr lang="en-US" sz="1600" dirty="0" smtClean="0"/>
                        <a:t>DBA Name</a:t>
                      </a:r>
                      <a:endParaRPr lang="en-US" sz="1600" dirty="0"/>
                    </a:p>
                  </a:txBody>
                  <a:tcPr/>
                </a:tc>
              </a:tr>
              <a:tr h="289575">
                <a:tc>
                  <a:txBody>
                    <a:bodyPr/>
                    <a:lstStyle/>
                    <a:p>
                      <a:r>
                        <a:rPr lang="en-US" sz="1600" dirty="0" smtClean="0"/>
                        <a:t>License #</a:t>
                      </a:r>
                      <a:endParaRPr lang="en-US" sz="1600" dirty="0"/>
                    </a:p>
                  </a:txBody>
                  <a:tcPr/>
                </a:tc>
              </a:tr>
              <a:tr h="289575">
                <a:tc>
                  <a:txBody>
                    <a:bodyPr/>
                    <a:lstStyle/>
                    <a:p>
                      <a:r>
                        <a:rPr lang="en-US" sz="1600" dirty="0" smtClean="0"/>
                        <a:t>Facility Type</a:t>
                      </a:r>
                      <a:endParaRPr lang="en-US" sz="1600" dirty="0"/>
                    </a:p>
                  </a:txBody>
                  <a:tcPr/>
                </a:tc>
              </a:tr>
              <a:tr h="289575">
                <a:tc>
                  <a:txBody>
                    <a:bodyPr/>
                    <a:lstStyle/>
                    <a:p>
                      <a:r>
                        <a:rPr lang="en-US" sz="1600" dirty="0" smtClean="0"/>
                        <a:t>Risk</a:t>
                      </a:r>
                      <a:endParaRPr lang="en-US" sz="1600" dirty="0"/>
                    </a:p>
                  </a:txBody>
                  <a:tcPr/>
                </a:tc>
              </a:tr>
              <a:tr h="289575">
                <a:tc>
                  <a:txBody>
                    <a:bodyPr/>
                    <a:lstStyle/>
                    <a:p>
                      <a:r>
                        <a:rPr lang="en-US" sz="1600" dirty="0" smtClean="0"/>
                        <a:t>Address</a:t>
                      </a:r>
                      <a:endParaRPr lang="en-US" sz="1600" dirty="0"/>
                    </a:p>
                  </a:txBody>
                  <a:tcPr/>
                </a:tc>
              </a:tr>
              <a:tr h="289575">
                <a:tc>
                  <a:txBody>
                    <a:bodyPr/>
                    <a:lstStyle/>
                    <a:p>
                      <a:r>
                        <a:rPr lang="en-US" sz="1600" dirty="0" smtClean="0"/>
                        <a:t>Zip</a:t>
                      </a:r>
                      <a:endParaRPr lang="en-US" sz="1600" dirty="0"/>
                    </a:p>
                  </a:txBody>
                  <a:tcPr/>
                </a:tc>
              </a:tr>
              <a:tr h="289575">
                <a:tc>
                  <a:txBody>
                    <a:bodyPr/>
                    <a:lstStyle/>
                    <a:p>
                      <a:r>
                        <a:rPr lang="en-US" sz="1600" dirty="0" smtClean="0"/>
                        <a:t>Inspection Date</a:t>
                      </a:r>
                      <a:endParaRPr lang="en-US" sz="1600" dirty="0"/>
                    </a:p>
                  </a:txBody>
                  <a:tcPr/>
                </a:tc>
              </a:tr>
              <a:tr h="289575">
                <a:tc>
                  <a:txBody>
                    <a:bodyPr/>
                    <a:lstStyle/>
                    <a:p>
                      <a:r>
                        <a:rPr lang="en-US" sz="1600" dirty="0" smtClean="0"/>
                        <a:t>Inspection Type</a:t>
                      </a:r>
                      <a:endParaRPr lang="en-US" sz="1600" dirty="0"/>
                    </a:p>
                  </a:txBody>
                  <a:tcPr/>
                </a:tc>
              </a:tr>
              <a:tr h="289575">
                <a:tc>
                  <a:txBody>
                    <a:bodyPr/>
                    <a:lstStyle/>
                    <a:p>
                      <a:r>
                        <a:rPr lang="en-US" sz="1600" dirty="0" smtClean="0"/>
                        <a:t>Results</a:t>
                      </a:r>
                      <a:endParaRPr lang="en-US" sz="1600" dirty="0"/>
                    </a:p>
                  </a:txBody>
                  <a:tcPr/>
                </a:tc>
              </a:tr>
              <a:tr h="289575">
                <a:tc>
                  <a:txBody>
                    <a:bodyPr/>
                    <a:lstStyle/>
                    <a:p>
                      <a:r>
                        <a:rPr lang="en-US" sz="1600" dirty="0" smtClean="0"/>
                        <a:t>Violation</a:t>
                      </a:r>
                      <a:r>
                        <a:rPr lang="en-US" sz="1600" baseline="0" dirty="0" smtClean="0"/>
                        <a:t> ID</a:t>
                      </a:r>
                      <a:endParaRPr lang="en-US" sz="1600" dirty="0"/>
                    </a:p>
                  </a:txBody>
                  <a:tcPr>
                    <a:solidFill>
                      <a:srgbClr val="FFC000"/>
                    </a:solidFill>
                  </a:tcPr>
                </a:tc>
              </a:tr>
              <a:tr h="289575">
                <a:tc>
                  <a:txBody>
                    <a:bodyPr/>
                    <a:lstStyle/>
                    <a:p>
                      <a:r>
                        <a:rPr lang="en-US" sz="1600" baseline="0" dirty="0" smtClean="0"/>
                        <a:t>Violation Type</a:t>
                      </a:r>
                      <a:endParaRPr lang="en-US" sz="1600" dirty="0"/>
                    </a:p>
                  </a:txBody>
                  <a:tcPr>
                    <a:solidFill>
                      <a:srgbClr val="FFC000"/>
                    </a:solidFill>
                  </a:tcPr>
                </a:tc>
              </a:tr>
              <a:tr h="289575">
                <a:tc>
                  <a:txBody>
                    <a:bodyPr/>
                    <a:lstStyle/>
                    <a:p>
                      <a:r>
                        <a:rPr lang="en-US" sz="1600" dirty="0" smtClean="0"/>
                        <a:t>Violation</a:t>
                      </a:r>
                      <a:r>
                        <a:rPr lang="en-US" sz="1600" baseline="0" dirty="0" smtClean="0"/>
                        <a:t> Level</a:t>
                      </a:r>
                      <a:endParaRPr lang="en-US" sz="1600" dirty="0"/>
                    </a:p>
                  </a:txBody>
                  <a:tcPr>
                    <a:solidFill>
                      <a:srgbClr val="FFC000"/>
                    </a:solidFill>
                  </a:tcPr>
                </a:tc>
              </a:tr>
              <a:tr h="289575">
                <a:tc>
                  <a:txBody>
                    <a:bodyPr/>
                    <a:lstStyle/>
                    <a:p>
                      <a:r>
                        <a:rPr lang="en-US" sz="1600" dirty="0" smtClean="0"/>
                        <a:t>Latitude</a:t>
                      </a:r>
                      <a:endParaRPr lang="en-US" sz="1600" dirty="0"/>
                    </a:p>
                  </a:txBody>
                  <a:tcPr/>
                </a:tc>
              </a:tr>
              <a:tr h="289575">
                <a:tc>
                  <a:txBody>
                    <a:bodyPr/>
                    <a:lstStyle/>
                    <a:p>
                      <a:r>
                        <a:rPr lang="en-US" sz="1600" dirty="0" smtClean="0"/>
                        <a:t>Longitude</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5051161"/>
              </p:ext>
            </p:extLst>
          </p:nvPr>
        </p:nvGraphicFramePr>
        <p:xfrm>
          <a:off x="8141550" y="3757293"/>
          <a:ext cx="1599350" cy="2595880"/>
        </p:xfrm>
        <a:graphic>
          <a:graphicData uri="http://schemas.openxmlformats.org/drawingml/2006/table">
            <a:tbl>
              <a:tblPr firstRow="1" bandRow="1">
                <a:tableStyleId>{B301B821-A1FF-4177-AEE7-76D212191A09}</a:tableStyleId>
              </a:tblPr>
              <a:tblGrid>
                <a:gridCol w="1599350"/>
              </a:tblGrid>
              <a:tr h="370840">
                <a:tc>
                  <a:txBody>
                    <a:bodyPr/>
                    <a:lstStyle/>
                    <a:p>
                      <a:r>
                        <a:rPr lang="en-US" sz="1600" dirty="0" smtClean="0"/>
                        <a:t>Inspection</a:t>
                      </a:r>
                      <a:endParaRPr lang="en-US" sz="1600" dirty="0"/>
                    </a:p>
                  </a:txBody>
                  <a:tcPr/>
                </a:tc>
              </a:tr>
              <a:tr h="370840">
                <a:tc>
                  <a:txBody>
                    <a:bodyPr/>
                    <a:lstStyle/>
                    <a:p>
                      <a:r>
                        <a:rPr lang="en-US" sz="1600" dirty="0" smtClean="0"/>
                        <a:t>Inspection</a:t>
                      </a:r>
                      <a:r>
                        <a:rPr lang="en-US" sz="1600" baseline="0" dirty="0" smtClean="0"/>
                        <a:t> </a:t>
                      </a:r>
                      <a:r>
                        <a:rPr lang="en-US" sz="1600" dirty="0" smtClean="0"/>
                        <a:t>ID</a:t>
                      </a:r>
                      <a:endParaRPr lang="en-US" sz="1600" dirty="0"/>
                    </a:p>
                  </a:txBody>
                  <a:tcPr/>
                </a:tc>
              </a:tr>
              <a:tr h="370840">
                <a:tc>
                  <a:txBody>
                    <a:bodyPr/>
                    <a:lstStyle/>
                    <a:p>
                      <a:r>
                        <a:rPr lang="en-US" sz="1600" dirty="0" smtClean="0"/>
                        <a:t>Inspection</a:t>
                      </a:r>
                      <a:r>
                        <a:rPr lang="en-US" sz="1600" baseline="0" dirty="0" smtClean="0"/>
                        <a:t> Date</a:t>
                      </a:r>
                      <a:endParaRPr lang="en-US" sz="1600" dirty="0"/>
                    </a:p>
                  </a:txBody>
                  <a:tcPr/>
                </a:tc>
              </a:tr>
              <a:tr h="370840">
                <a:tc>
                  <a:txBody>
                    <a:bodyPr/>
                    <a:lstStyle/>
                    <a:p>
                      <a:r>
                        <a:rPr lang="en-US" sz="1600" dirty="0" smtClean="0"/>
                        <a:t>Inspection</a:t>
                      </a:r>
                      <a:r>
                        <a:rPr lang="en-US" sz="1600" baseline="0" dirty="0" smtClean="0"/>
                        <a:t> Type</a:t>
                      </a:r>
                      <a:endParaRPr lang="en-US" sz="1600" dirty="0"/>
                    </a:p>
                  </a:txBody>
                  <a:tcPr/>
                </a:tc>
              </a:tr>
              <a:tr h="370840">
                <a:tc>
                  <a:txBody>
                    <a:bodyPr/>
                    <a:lstStyle/>
                    <a:p>
                      <a:r>
                        <a:rPr lang="en-US" sz="1600" dirty="0" smtClean="0"/>
                        <a:t>Results</a:t>
                      </a:r>
                      <a:endParaRPr lang="en-US" sz="1600" dirty="0"/>
                    </a:p>
                  </a:txBody>
                  <a:tcPr/>
                </a:tc>
              </a:tr>
              <a:tr h="370840">
                <a:tc>
                  <a:txBody>
                    <a:bodyPr/>
                    <a:lstStyle/>
                    <a:p>
                      <a:r>
                        <a:rPr lang="en-US" sz="1600" dirty="0" err="1" smtClean="0"/>
                        <a:t>Restaurant_ID</a:t>
                      </a:r>
                      <a:endParaRPr lang="en-US" sz="1600" dirty="0"/>
                    </a:p>
                  </a:txBody>
                  <a:tcPr/>
                </a:tc>
              </a:tr>
              <a:tr h="370840">
                <a:tc>
                  <a:txBody>
                    <a:bodyPr/>
                    <a:lstStyle/>
                    <a:p>
                      <a:r>
                        <a:rPr lang="en-US" sz="1600" dirty="0" smtClean="0"/>
                        <a:t>Risk</a:t>
                      </a:r>
                      <a:endParaRPr lang="en-US" sz="1600"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794180246"/>
              </p:ext>
            </p:extLst>
          </p:nvPr>
        </p:nvGraphicFramePr>
        <p:xfrm>
          <a:off x="8154250" y="1296033"/>
          <a:ext cx="1586650" cy="2225040"/>
        </p:xfrm>
        <a:graphic>
          <a:graphicData uri="http://schemas.openxmlformats.org/drawingml/2006/table">
            <a:tbl>
              <a:tblPr firstRow="1" bandRow="1">
                <a:tableStyleId>{B301B821-A1FF-4177-AEE7-76D212191A09}</a:tableStyleId>
              </a:tblPr>
              <a:tblGrid>
                <a:gridCol w="1586650"/>
              </a:tblGrid>
              <a:tr h="370840">
                <a:tc>
                  <a:txBody>
                    <a:bodyPr/>
                    <a:lstStyle/>
                    <a:p>
                      <a:r>
                        <a:rPr lang="en-US" sz="1600" dirty="0" smtClean="0"/>
                        <a:t>Address</a:t>
                      </a:r>
                      <a:endParaRPr lang="en-US" sz="1600" dirty="0"/>
                    </a:p>
                  </a:txBody>
                  <a:tcPr/>
                </a:tc>
              </a:tr>
              <a:tr h="370840">
                <a:tc>
                  <a:txBody>
                    <a:bodyPr/>
                    <a:lstStyle/>
                    <a:p>
                      <a:r>
                        <a:rPr lang="en-US" sz="1600" dirty="0" err="1" smtClean="0"/>
                        <a:t>Address_ID</a:t>
                      </a:r>
                      <a:endParaRPr lang="en-US" sz="1600" dirty="0"/>
                    </a:p>
                  </a:txBody>
                  <a:tcPr/>
                </a:tc>
              </a:tr>
              <a:tr h="370840">
                <a:tc>
                  <a:txBody>
                    <a:bodyPr/>
                    <a:lstStyle/>
                    <a:p>
                      <a:r>
                        <a:rPr lang="en-US" sz="1600" dirty="0" smtClean="0"/>
                        <a:t>Address</a:t>
                      </a:r>
                      <a:endParaRPr lang="en-US" sz="1600" dirty="0"/>
                    </a:p>
                  </a:txBody>
                  <a:tcPr/>
                </a:tc>
              </a:tr>
              <a:tr h="370840">
                <a:tc>
                  <a:txBody>
                    <a:bodyPr/>
                    <a:lstStyle/>
                    <a:p>
                      <a:r>
                        <a:rPr lang="en-US" sz="1600" dirty="0" smtClean="0"/>
                        <a:t>Zip</a:t>
                      </a:r>
                      <a:endParaRPr lang="en-US" sz="1600" dirty="0"/>
                    </a:p>
                  </a:txBody>
                  <a:tcPr/>
                </a:tc>
              </a:tr>
              <a:tr h="370840">
                <a:tc>
                  <a:txBody>
                    <a:bodyPr/>
                    <a:lstStyle/>
                    <a:p>
                      <a:r>
                        <a:rPr lang="en-US" sz="1600" dirty="0" smtClean="0"/>
                        <a:t>Latitude</a:t>
                      </a:r>
                      <a:endParaRPr lang="en-US" sz="1600" dirty="0"/>
                    </a:p>
                  </a:txBody>
                  <a:tcPr/>
                </a:tc>
              </a:tr>
              <a:tr h="370840">
                <a:tc>
                  <a:txBody>
                    <a:bodyPr/>
                    <a:lstStyle/>
                    <a:p>
                      <a:r>
                        <a:rPr lang="en-US" sz="1600" dirty="0" smtClean="0"/>
                        <a:t>Longitude</a:t>
                      </a:r>
                      <a:endParaRPr lang="en-US" sz="1600" dirty="0"/>
                    </a:p>
                  </a:txBody>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79174172"/>
              </p:ext>
            </p:extLst>
          </p:nvPr>
        </p:nvGraphicFramePr>
        <p:xfrm>
          <a:off x="9983050" y="2037713"/>
          <a:ext cx="1442840" cy="1483360"/>
        </p:xfrm>
        <a:graphic>
          <a:graphicData uri="http://schemas.openxmlformats.org/drawingml/2006/table">
            <a:tbl>
              <a:tblPr firstRow="1" bandRow="1">
                <a:tableStyleId>{B301B821-A1FF-4177-AEE7-76D212191A09}</a:tableStyleId>
              </a:tblPr>
              <a:tblGrid>
                <a:gridCol w="1442840"/>
              </a:tblGrid>
              <a:tr h="370840">
                <a:tc>
                  <a:txBody>
                    <a:bodyPr/>
                    <a:lstStyle/>
                    <a:p>
                      <a:r>
                        <a:rPr lang="en-US" sz="1600" dirty="0" smtClean="0"/>
                        <a:t>Violation</a:t>
                      </a:r>
                      <a:endParaRPr lang="en-US" sz="1600" dirty="0"/>
                    </a:p>
                  </a:txBody>
                  <a:tcPr/>
                </a:tc>
              </a:tr>
              <a:tr h="370840">
                <a:tc>
                  <a:txBody>
                    <a:bodyPr/>
                    <a:lstStyle/>
                    <a:p>
                      <a:r>
                        <a:rPr lang="en-US" sz="1600" dirty="0" smtClean="0"/>
                        <a:t>Violation</a:t>
                      </a:r>
                      <a:r>
                        <a:rPr lang="en-US" sz="1600" baseline="0" dirty="0" smtClean="0"/>
                        <a:t> </a:t>
                      </a:r>
                      <a:r>
                        <a:rPr lang="en-US" sz="1600" dirty="0" smtClean="0"/>
                        <a:t>ID</a:t>
                      </a:r>
                      <a:endParaRPr lang="en-US" sz="1600" dirty="0"/>
                    </a:p>
                  </a:txBody>
                  <a:tcPr/>
                </a:tc>
              </a:tr>
              <a:tr h="370840">
                <a:tc>
                  <a:txBody>
                    <a:bodyPr/>
                    <a:lstStyle/>
                    <a:p>
                      <a:r>
                        <a:rPr lang="en-US" sz="1600" dirty="0" smtClean="0"/>
                        <a:t>Violation</a:t>
                      </a:r>
                      <a:r>
                        <a:rPr lang="en-US" sz="1600" baseline="0" dirty="0" smtClean="0"/>
                        <a:t> Type</a:t>
                      </a:r>
                      <a:endParaRPr lang="en-US" sz="1600" dirty="0"/>
                    </a:p>
                  </a:txBody>
                  <a:tcPr/>
                </a:tc>
              </a:tr>
              <a:tr h="370840">
                <a:tc>
                  <a:txBody>
                    <a:bodyPr/>
                    <a:lstStyle/>
                    <a:p>
                      <a:r>
                        <a:rPr lang="en-US" sz="1600" dirty="0" smtClean="0"/>
                        <a:t>Violation Level</a:t>
                      </a:r>
                      <a:endParaRPr lang="en-US" sz="1600" dirty="0"/>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2546628"/>
              </p:ext>
            </p:extLst>
          </p:nvPr>
        </p:nvGraphicFramePr>
        <p:xfrm>
          <a:off x="9970350" y="3757293"/>
          <a:ext cx="1442840" cy="1854200"/>
        </p:xfrm>
        <a:graphic>
          <a:graphicData uri="http://schemas.openxmlformats.org/drawingml/2006/table">
            <a:tbl>
              <a:tblPr firstRow="1" bandRow="1">
                <a:tableStyleId>{B301B821-A1FF-4177-AEE7-76D212191A09}</a:tableStyleId>
              </a:tblPr>
              <a:tblGrid>
                <a:gridCol w="1442840"/>
              </a:tblGrid>
              <a:tr h="370840">
                <a:tc>
                  <a:txBody>
                    <a:bodyPr/>
                    <a:lstStyle/>
                    <a:p>
                      <a:r>
                        <a:rPr lang="en-US" sz="1600" dirty="0" smtClean="0"/>
                        <a:t>Restaurant</a:t>
                      </a:r>
                      <a:endParaRPr lang="en-US" sz="1600" dirty="0"/>
                    </a:p>
                  </a:txBody>
                  <a:tcPr/>
                </a:tc>
              </a:tr>
              <a:tr h="370840">
                <a:tc>
                  <a:txBody>
                    <a:bodyPr/>
                    <a:lstStyle/>
                    <a:p>
                      <a:r>
                        <a:rPr lang="en-US" sz="1600" dirty="0" err="1" smtClean="0"/>
                        <a:t>Restaurant_ID</a:t>
                      </a:r>
                      <a:endParaRPr lang="en-US" sz="1600" dirty="0"/>
                    </a:p>
                  </a:txBody>
                  <a:tcPr/>
                </a:tc>
              </a:tr>
              <a:tr h="370840">
                <a:tc>
                  <a:txBody>
                    <a:bodyPr/>
                    <a:lstStyle/>
                    <a:p>
                      <a:r>
                        <a:rPr lang="en-US" sz="1600" dirty="0" smtClean="0"/>
                        <a:t>DBA</a:t>
                      </a:r>
                      <a:r>
                        <a:rPr lang="en-US" sz="1600" baseline="0" dirty="0" smtClean="0"/>
                        <a:t> Name</a:t>
                      </a:r>
                      <a:endParaRPr lang="en-US" sz="1600" dirty="0"/>
                    </a:p>
                  </a:txBody>
                  <a:tcPr/>
                </a:tc>
              </a:tr>
              <a:tr h="370840">
                <a:tc>
                  <a:txBody>
                    <a:bodyPr/>
                    <a:lstStyle/>
                    <a:p>
                      <a:r>
                        <a:rPr lang="en-US" sz="1600" dirty="0" smtClean="0"/>
                        <a:t>Facility</a:t>
                      </a:r>
                      <a:r>
                        <a:rPr lang="en-US" sz="1600" baseline="0" dirty="0" smtClean="0"/>
                        <a:t> Type</a:t>
                      </a:r>
                      <a:endParaRPr lang="en-US" sz="1600" dirty="0"/>
                    </a:p>
                  </a:txBody>
                  <a:tcPr/>
                </a:tc>
              </a:tr>
              <a:tr h="370840">
                <a:tc>
                  <a:txBody>
                    <a:bodyPr/>
                    <a:lstStyle/>
                    <a:p>
                      <a:r>
                        <a:rPr lang="en-US" sz="1600" dirty="0" err="1" smtClean="0"/>
                        <a:t>Address_ID</a:t>
                      </a:r>
                      <a:endParaRPr lang="en-US" sz="1600" dirty="0"/>
                    </a:p>
                  </a:txBody>
                  <a:tcPr/>
                </a:tc>
              </a:tr>
            </a:tbl>
          </a:graphicData>
        </a:graphic>
      </p:graphicFrame>
      <p:sp>
        <p:nvSpPr>
          <p:cNvPr id="25" name="Pentagon 24"/>
          <p:cNvSpPr/>
          <p:nvPr/>
        </p:nvSpPr>
        <p:spPr>
          <a:xfrm>
            <a:off x="4529703" y="1745613"/>
            <a:ext cx="457200"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Pentagon 25"/>
          <p:cNvSpPr/>
          <p:nvPr/>
        </p:nvSpPr>
        <p:spPr>
          <a:xfrm>
            <a:off x="7341025" y="1745613"/>
            <a:ext cx="457200"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p:cNvSpPr/>
          <p:nvPr/>
        </p:nvSpPr>
        <p:spPr>
          <a:xfrm>
            <a:off x="8141550" y="768735"/>
            <a:ext cx="327164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2NF</a:t>
            </a:r>
            <a:endParaRPr lang="en-US" sz="1600" dirty="0"/>
          </a:p>
        </p:txBody>
      </p:sp>
    </p:spTree>
    <p:extLst>
      <p:ext uri="{BB962C8B-B14F-4D97-AF65-F5344CB8AC3E}">
        <p14:creationId xmlns:p14="http://schemas.microsoft.com/office/powerpoint/2010/main" val="1377596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smtClean="0"/>
              <a:t>Data Design - Entity Relationship Diagram</a:t>
            </a:r>
            <a:endParaRPr lang="en-US" cap="none" dirty="0"/>
          </a:p>
        </p:txBody>
      </p:sp>
      <p:graphicFrame>
        <p:nvGraphicFramePr>
          <p:cNvPr id="18" name="Table 17"/>
          <p:cNvGraphicFramePr>
            <a:graphicFrameLocks noGrp="1"/>
          </p:cNvGraphicFramePr>
          <p:nvPr>
            <p:extLst>
              <p:ext uri="{D42A27DB-BD31-4B8C-83A1-F6EECF244321}">
                <p14:modId xmlns:p14="http://schemas.microsoft.com/office/powerpoint/2010/main" val="760272049"/>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tblGrid>
              <a:tr h="367242">
                <a:tc>
                  <a:txBody>
                    <a:bodyPr/>
                    <a:lstStyle/>
                    <a:p>
                      <a:r>
                        <a:rPr lang="en-US" sz="1400" b="1" dirty="0" smtClean="0">
                          <a:solidFill>
                            <a:schemeClr val="tx1"/>
                          </a:solidFill>
                        </a:rPr>
                        <a:t>Executive Summary</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Our Approach</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Clean Up/Transformation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Normalization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rgbClr val="FF0000"/>
                          </a:solidFill>
                        </a:rPr>
                        <a:t>Data</a:t>
                      </a:r>
                      <a:r>
                        <a:rPr lang="en-US" sz="1400" b="1" baseline="0" dirty="0" smtClean="0">
                          <a:solidFill>
                            <a:srgbClr val="FF0000"/>
                          </a:solidFill>
                        </a:rPr>
                        <a:t> Design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Data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67242">
                <a:tc>
                  <a:txBody>
                    <a:bodyPr/>
                    <a:lstStyle/>
                    <a:p>
                      <a:r>
                        <a:rPr lang="en-US" sz="1400" b="1" dirty="0" smtClean="0">
                          <a:solidFill>
                            <a:schemeClr val="tx1"/>
                          </a:solidFill>
                        </a:rPr>
                        <a:t>Conclusion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452" y="983751"/>
            <a:ext cx="8788400" cy="5295900"/>
          </a:xfrm>
          <a:prstGeom prst="rect">
            <a:avLst/>
          </a:prstGeom>
        </p:spPr>
      </p:pic>
    </p:spTree>
    <p:extLst>
      <p:ext uri="{BB962C8B-B14F-4D97-AF65-F5344CB8AC3E}">
        <p14:creationId xmlns:p14="http://schemas.microsoft.com/office/powerpoint/2010/main" val="120422666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Tree>
    <p:extLst>
      <p:ext uri="{BB962C8B-B14F-4D97-AF65-F5344CB8AC3E}">
        <p14:creationId xmlns:p14="http://schemas.microsoft.com/office/powerpoint/2010/main" val="112706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D7E995-E739-4C7F-99BF-187901CA0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1C46F48-CB4B-464C-9299-A2C0B1BF6CEF}">
  <ds:schemaRefs>
    <ds:schemaRef ds:uri="http://schemas.microsoft.com/sharepoint/v3/contenttype/forms"/>
  </ds:schemaRefs>
</ds:datastoreItem>
</file>

<file path=customXml/itemProps3.xml><?xml version="1.0" encoding="utf-8"?>
<ds:datastoreItem xmlns:ds="http://schemas.openxmlformats.org/officeDocument/2006/customXml" ds:itemID="{14B4F121-6FDC-47A9-8795-2E2B2F2AE289}">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2186</Words>
  <Application>Microsoft Macintosh PowerPoint</Application>
  <PresentationFormat>Widescreen</PresentationFormat>
  <Paragraphs>701</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Calibri</vt:lpstr>
      <vt:lpstr>Calibri Light</vt:lpstr>
      <vt:lpstr>Mangal</vt:lpstr>
      <vt:lpstr>ＭＳ Ｐゴシック</vt:lpstr>
      <vt:lpstr>Wingdings</vt:lpstr>
      <vt:lpstr>Arial</vt:lpstr>
      <vt:lpstr>Health Fitness 16x9</vt:lpstr>
      <vt:lpstr>PowerPoint Presentation</vt:lpstr>
      <vt:lpstr>Executive Summary</vt:lpstr>
      <vt:lpstr>Our Approach</vt:lpstr>
      <vt:lpstr>Data Clean Up/Transformation</vt:lpstr>
      <vt:lpstr>Data Clean Up/Transformation</vt:lpstr>
      <vt:lpstr>Data Clean Up/Transformation</vt:lpstr>
      <vt:lpstr>Normalization</vt:lpstr>
      <vt:lpstr>Data Design - Entity Relationship Diagram</vt:lpstr>
      <vt:lpstr>Data analysis</vt:lpstr>
      <vt:lpstr>Data Analysis</vt:lpstr>
      <vt:lpstr>Data Analysis</vt:lpstr>
      <vt:lpstr>Data Analysis</vt:lpstr>
      <vt:lpstr>Data Analysis</vt:lpstr>
      <vt:lpstr>Data Analysis</vt:lpstr>
      <vt:lpstr>Data Analysis</vt:lpstr>
      <vt:lpstr>Data Analysis</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What happens Near gleacher center?</vt:lpstr>
      <vt:lpstr>Data Visualization</vt:lpstr>
      <vt:lpstr>Data Visualization</vt:lpstr>
      <vt:lpstr>Data Visualization</vt:lpstr>
      <vt:lpstr>Conclusion</vt:lpstr>
      <vt:lpstr>Q &amp; A</vt:lpstr>
      <vt:lpstr>appendix</vt:lpstr>
      <vt:lpstr>Entity Relationship Diagram</vt:lpstr>
      <vt:lpstr>Queries</vt:lpstr>
      <vt:lpstr>Queries</vt:lpstr>
      <vt:lpstr>Queries</vt:lpstr>
      <vt:lpstr>Queries</vt:lpstr>
      <vt:lpstr>Queries</vt:lpstr>
      <vt:lpstr>Data Visualization</vt:lpstr>
      <vt:lpstr>Data Visualization</vt:lpstr>
      <vt:lpstr>PowerPoint Presentation</vt:lpstr>
      <vt:lpstr>Data Visualization</vt:lpstr>
      <vt:lpstr>Data Visualization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2012-05-23T03:10:19Z</dcterms:created>
  <dcterms:modified xsi:type="dcterms:W3CDTF">2016-12-07T00:48:46Z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